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2"/>
  </p:notesMasterIdLst>
  <p:handoutMasterIdLst>
    <p:handoutMasterId r:id="rId43"/>
  </p:handoutMasterIdLst>
  <p:sldIdLst>
    <p:sldId id="372" r:id="rId2"/>
    <p:sldId id="447" r:id="rId3"/>
    <p:sldId id="437" r:id="rId4"/>
    <p:sldId id="449" r:id="rId5"/>
    <p:sldId id="450" r:id="rId6"/>
    <p:sldId id="454" r:id="rId7"/>
    <p:sldId id="455" r:id="rId8"/>
    <p:sldId id="485" r:id="rId9"/>
    <p:sldId id="490" r:id="rId10"/>
    <p:sldId id="526" r:id="rId11"/>
    <p:sldId id="527" r:id="rId12"/>
    <p:sldId id="538" r:id="rId13"/>
    <p:sldId id="518" r:id="rId14"/>
    <p:sldId id="491" r:id="rId15"/>
    <p:sldId id="492" r:id="rId16"/>
    <p:sldId id="493" r:id="rId17"/>
    <p:sldId id="534" r:id="rId18"/>
    <p:sldId id="494" r:id="rId19"/>
    <p:sldId id="495" r:id="rId20"/>
    <p:sldId id="532" r:id="rId21"/>
    <p:sldId id="535" r:id="rId22"/>
    <p:sldId id="465" r:id="rId23"/>
    <p:sldId id="481" r:id="rId24"/>
    <p:sldId id="464" r:id="rId25"/>
    <p:sldId id="537" r:id="rId26"/>
    <p:sldId id="502" r:id="rId27"/>
    <p:sldId id="500" r:id="rId28"/>
    <p:sldId id="501" r:id="rId29"/>
    <p:sldId id="486" r:id="rId30"/>
    <p:sldId id="489" r:id="rId31"/>
    <p:sldId id="505" r:id="rId32"/>
    <p:sldId id="506" r:id="rId33"/>
    <p:sldId id="536" r:id="rId34"/>
    <p:sldId id="507" r:id="rId35"/>
    <p:sldId id="531" r:id="rId36"/>
    <p:sldId id="533" r:id="rId37"/>
    <p:sldId id="508" r:id="rId38"/>
    <p:sldId id="425" r:id="rId39"/>
    <p:sldId id="539" r:id="rId40"/>
    <p:sldId id="433" r:id="rId41"/>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66FF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923" autoAdjust="0"/>
    <p:restoredTop sz="94533" autoAdjust="0"/>
  </p:normalViewPr>
  <p:slideViewPr>
    <p:cSldViewPr>
      <p:cViewPr varScale="1">
        <p:scale>
          <a:sx n="70" d="100"/>
          <a:sy n="70" d="100"/>
        </p:scale>
        <p:origin x="-35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70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2108" cy="465369"/>
          </a:xfrm>
          <a:prstGeom prst="rect">
            <a:avLst/>
          </a:prstGeom>
        </p:spPr>
        <p:txBody>
          <a:bodyPr vert="horz" lIns="89547" tIns="44774" rIns="89547" bIns="44774" rtlCol="0"/>
          <a:lstStyle>
            <a:lvl1pPr algn="l">
              <a:defRPr sz="1200"/>
            </a:lvl1pPr>
          </a:lstStyle>
          <a:p>
            <a:endParaRPr lang="en-US"/>
          </a:p>
        </p:txBody>
      </p:sp>
      <p:sp>
        <p:nvSpPr>
          <p:cNvPr id="3" name="Date Placeholder 2"/>
          <p:cNvSpPr>
            <a:spLocks noGrp="1"/>
          </p:cNvSpPr>
          <p:nvPr>
            <p:ph type="dt" sz="quarter" idx="1"/>
          </p:nvPr>
        </p:nvSpPr>
        <p:spPr>
          <a:xfrm>
            <a:off x="3884354" y="0"/>
            <a:ext cx="2972108" cy="465369"/>
          </a:xfrm>
          <a:prstGeom prst="rect">
            <a:avLst/>
          </a:prstGeom>
        </p:spPr>
        <p:txBody>
          <a:bodyPr vert="horz" lIns="89547" tIns="44774" rIns="89547" bIns="44774" rtlCol="0"/>
          <a:lstStyle>
            <a:lvl1pPr algn="r">
              <a:defRPr sz="1200"/>
            </a:lvl1pPr>
          </a:lstStyle>
          <a:p>
            <a:fld id="{21F50E71-6192-4BEC-828B-63A82B6E62A3}" type="datetimeFigureOut">
              <a:rPr lang="en-US" smtClean="0"/>
              <a:pPr/>
              <a:t>2/27/2008</a:t>
            </a:fld>
            <a:endParaRPr lang="en-US"/>
          </a:p>
        </p:txBody>
      </p:sp>
      <p:sp>
        <p:nvSpPr>
          <p:cNvPr id="4" name="Footer Placeholder 3"/>
          <p:cNvSpPr>
            <a:spLocks noGrp="1"/>
          </p:cNvSpPr>
          <p:nvPr>
            <p:ph type="ftr" sz="quarter" idx="2"/>
          </p:nvPr>
        </p:nvSpPr>
        <p:spPr>
          <a:xfrm>
            <a:off x="0" y="8829465"/>
            <a:ext cx="2972108" cy="465368"/>
          </a:xfrm>
          <a:prstGeom prst="rect">
            <a:avLst/>
          </a:prstGeom>
        </p:spPr>
        <p:txBody>
          <a:bodyPr vert="horz" lIns="89547" tIns="44774" rIns="89547" bIns="44774" rtlCol="0" anchor="b"/>
          <a:lstStyle>
            <a:lvl1pPr algn="l">
              <a:defRPr sz="1200"/>
            </a:lvl1pPr>
          </a:lstStyle>
          <a:p>
            <a:endParaRPr lang="en-US"/>
          </a:p>
        </p:txBody>
      </p:sp>
      <p:sp>
        <p:nvSpPr>
          <p:cNvPr id="5" name="Slide Number Placeholder 4"/>
          <p:cNvSpPr>
            <a:spLocks noGrp="1"/>
          </p:cNvSpPr>
          <p:nvPr>
            <p:ph type="sldNum" sz="quarter" idx="3"/>
          </p:nvPr>
        </p:nvSpPr>
        <p:spPr>
          <a:xfrm>
            <a:off x="3884354" y="8829465"/>
            <a:ext cx="2972108" cy="465368"/>
          </a:xfrm>
          <a:prstGeom prst="rect">
            <a:avLst/>
          </a:prstGeom>
        </p:spPr>
        <p:txBody>
          <a:bodyPr vert="horz" lIns="89547" tIns="44774" rIns="89547" bIns="44774" rtlCol="0" anchor="b"/>
          <a:lstStyle>
            <a:lvl1pPr algn="r">
              <a:defRPr sz="1200"/>
            </a:lvl1pPr>
          </a:lstStyle>
          <a:p>
            <a:fld id="{3122816C-494D-4B8E-AF0D-6D21CA423BE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1" y="0"/>
            <a:ext cx="2971800" cy="464820"/>
          </a:xfrm>
          <a:prstGeom prst="rect">
            <a:avLst/>
          </a:prstGeom>
          <a:noFill/>
          <a:ln w="9525">
            <a:noFill/>
            <a:miter lim="800000"/>
            <a:headEnd/>
            <a:tailEnd/>
          </a:ln>
          <a:effectLst/>
        </p:spPr>
        <p:txBody>
          <a:bodyPr vert="horz" wrap="square" lIns="92305" tIns="46152" rIns="92305" bIns="46152"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4" y="0"/>
            <a:ext cx="2971800" cy="464820"/>
          </a:xfrm>
          <a:prstGeom prst="rect">
            <a:avLst/>
          </a:prstGeom>
          <a:noFill/>
          <a:ln w="9525">
            <a:noFill/>
            <a:miter lim="800000"/>
            <a:headEnd/>
            <a:tailEnd/>
          </a:ln>
          <a:effectLst/>
        </p:spPr>
        <p:txBody>
          <a:bodyPr vert="horz" wrap="square" lIns="92305" tIns="46152" rIns="92305" bIns="46152" numCol="1" anchor="t" anchorCtr="0" compatLnSpc="1">
            <a:prstTxWarp prst="textNoShape">
              <a:avLst/>
            </a:prstTxWarp>
          </a:bodyPr>
          <a:lstStyle>
            <a:lvl1pPr algn="r">
              <a:defRPr sz="1200"/>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415790"/>
            <a:ext cx="5486400" cy="4183380"/>
          </a:xfrm>
          <a:prstGeom prst="rect">
            <a:avLst/>
          </a:prstGeom>
          <a:noFill/>
          <a:ln w="9525">
            <a:noFill/>
            <a:miter lim="800000"/>
            <a:headEnd/>
            <a:tailEnd/>
          </a:ln>
          <a:effectLst/>
        </p:spPr>
        <p:txBody>
          <a:bodyPr vert="horz" wrap="square" lIns="92305" tIns="46152" rIns="92305" bIns="4615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294" name="Rectangle 6"/>
          <p:cNvSpPr>
            <a:spLocks noGrp="1" noChangeArrowheads="1"/>
          </p:cNvSpPr>
          <p:nvPr>
            <p:ph type="ftr" sz="quarter" idx="4"/>
          </p:nvPr>
        </p:nvSpPr>
        <p:spPr bwMode="auto">
          <a:xfrm>
            <a:off x="1" y="8829966"/>
            <a:ext cx="2971800" cy="464820"/>
          </a:xfrm>
          <a:prstGeom prst="rect">
            <a:avLst/>
          </a:prstGeom>
          <a:noFill/>
          <a:ln w="9525">
            <a:noFill/>
            <a:miter lim="800000"/>
            <a:headEnd/>
            <a:tailEnd/>
          </a:ln>
          <a:effectLst/>
        </p:spPr>
        <p:txBody>
          <a:bodyPr vert="horz" wrap="square" lIns="92305" tIns="46152" rIns="92305" bIns="46152"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4" y="8829966"/>
            <a:ext cx="2971800" cy="464820"/>
          </a:xfrm>
          <a:prstGeom prst="rect">
            <a:avLst/>
          </a:prstGeom>
          <a:noFill/>
          <a:ln w="9525">
            <a:noFill/>
            <a:miter lim="800000"/>
            <a:headEnd/>
            <a:tailEnd/>
          </a:ln>
          <a:effectLst/>
        </p:spPr>
        <p:txBody>
          <a:bodyPr vert="horz" wrap="square" lIns="92305" tIns="46152" rIns="92305" bIns="46152" numCol="1" anchor="b" anchorCtr="0" compatLnSpc="1">
            <a:prstTxWarp prst="textNoShape">
              <a:avLst/>
            </a:prstTxWarp>
          </a:bodyPr>
          <a:lstStyle>
            <a:lvl1pPr algn="r">
              <a:defRPr sz="1200"/>
            </a:lvl1pPr>
          </a:lstStyle>
          <a:p>
            <a:pPr>
              <a:defRPr/>
            </a:pPr>
            <a:fld id="{48EB1B23-C00B-4F97-ACFB-E1A0590647C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AB8A3A-FEF2-4ABA-A296-97125C0FA975}" type="slidenum">
              <a:rPr lang="en-US" smtClean="0"/>
              <a:pPr/>
              <a:t>1</a:t>
            </a:fld>
            <a:endParaRPr lang="en-US" smtClean="0"/>
          </a:p>
        </p:txBody>
      </p:sp>
      <p:sp>
        <p:nvSpPr>
          <p:cNvPr id="30723" name="Rectangle 2"/>
          <p:cNvSpPr>
            <a:spLocks noGrp="1" noRot="1" noChangeAspect="1" noChangeArrowheads="1" noTextEdit="1"/>
          </p:cNvSpPr>
          <p:nvPr>
            <p:ph type="sldImg"/>
          </p:nvPr>
        </p:nvSpPr>
        <p:spPr>
          <a:xfrm>
            <a:off x="1109663" y="698500"/>
            <a:ext cx="4643437" cy="3484563"/>
          </a:xfrm>
          <a:ln/>
        </p:spPr>
      </p:sp>
      <p:sp>
        <p:nvSpPr>
          <p:cNvPr id="30724" name="Rectangle 3"/>
          <p:cNvSpPr>
            <a:spLocks noGrp="1" noChangeArrowheads="1"/>
          </p:cNvSpPr>
          <p:nvPr>
            <p:ph type="body" idx="1"/>
          </p:nvPr>
        </p:nvSpPr>
        <p:spPr>
          <a:xfrm>
            <a:off x="914400" y="4415791"/>
            <a:ext cx="5029200" cy="4181766"/>
          </a:xfrm>
          <a:noFill/>
          <a:ln/>
        </p:spPr>
        <p:txBody>
          <a:bodyPr/>
          <a:lstStyle/>
          <a:p>
            <a:pPr eaLnBrk="1" hangingPunct="1"/>
            <a:endParaRPr lang="en-US" sz="100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4015F62D-3C71-4824-A0FB-B3F92D55038A}" type="slidenum">
              <a:rPr lang="en-US" smtClean="0"/>
              <a:pPr/>
              <a:t>10</a:t>
            </a:fld>
            <a:endParaRPr lang="en-US" smtClean="0"/>
          </a:p>
        </p:txBody>
      </p:sp>
      <p:sp>
        <p:nvSpPr>
          <p:cNvPr id="51203" name="Rectangle 2"/>
          <p:cNvSpPr>
            <a:spLocks noGrp="1" noRot="1" noChangeAspect="1" noChangeArrowheads="1" noTextEdit="1"/>
          </p:cNvSpPr>
          <p:nvPr>
            <p:ph type="sldImg"/>
          </p:nvPr>
        </p:nvSpPr>
        <p:spPr>
          <a:xfrm>
            <a:off x="1109663" y="698500"/>
            <a:ext cx="4643437" cy="3484563"/>
          </a:xfrm>
          <a:ln/>
        </p:spPr>
      </p:sp>
      <p:sp>
        <p:nvSpPr>
          <p:cNvPr id="51204" name="Rectangle 3"/>
          <p:cNvSpPr>
            <a:spLocks noGrp="1" noChangeArrowheads="1"/>
          </p:cNvSpPr>
          <p:nvPr>
            <p:ph type="body" idx="1"/>
          </p:nvPr>
        </p:nvSpPr>
        <p:spPr>
          <a:xfrm>
            <a:off x="914400" y="4415791"/>
            <a:ext cx="5029200" cy="4181766"/>
          </a:xfrm>
          <a:noFill/>
          <a:ln/>
        </p:spPr>
        <p:txBody>
          <a:bodyPr/>
          <a:lstStyle/>
          <a:p>
            <a:pPr eaLnBrk="1" hangingPunct="1"/>
            <a:r>
              <a:rPr lang="en-US" sz="1400" dirty="0" smtClean="0"/>
              <a:t>The integrated planning concept is not new, but the group of participants in the planning process needs to be expanded to include private sector resources that address the functional needs of special needs populations on a day-to-day basis.</a:t>
            </a:r>
          </a:p>
          <a:p>
            <a:pPr eaLnBrk="1" hangingPunct="1"/>
            <a:endParaRPr lang="en-US" sz="1400" dirty="0" smtClean="0"/>
          </a:p>
          <a:p>
            <a:pPr eaLnBrk="1" hangingPunct="1"/>
            <a:r>
              <a:rPr lang="en-US" sz="1400" dirty="0" smtClean="0"/>
              <a:t>Because persons with varying conditions and diagnoses can be served by similar resources, it will be important that agencies that might not have worked together are brought together to address emergency-based functional needs.</a:t>
            </a:r>
          </a:p>
          <a:p>
            <a:pPr eaLnBrk="1" hangingPunct="1"/>
            <a:endParaRPr lang="en-US" sz="1400" dirty="0" smtClean="0"/>
          </a:p>
          <a:p>
            <a:pPr eaLnBrk="1" hangingPunct="1"/>
            <a:r>
              <a:rPr lang="en-US" sz="1400" dirty="0" smtClean="0"/>
              <a:t>This expanded planning effort needs to be led at the local level by County Emergency Management Agencies, Local Emergency Planning Commissions and other entities that have the responsibility for coordinating emergency planning, exercising and training.</a:t>
            </a:r>
          </a:p>
          <a:p>
            <a:pPr eaLnBrk="1" hangingPunct="1"/>
            <a:endParaRPr lang="en-US" sz="1400" dirty="0" smtClean="0"/>
          </a:p>
          <a:p>
            <a:pPr eaLnBrk="1" hangingPunct="1"/>
            <a:endParaRPr lang="en-US" sz="10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2BC95C0-B170-44E1-B45D-FB54E29C3082}" type="slidenum">
              <a:rPr lang="en-US" smtClean="0"/>
              <a:pPr/>
              <a:t>11</a:t>
            </a:fld>
            <a:endParaRPr lang="en-US" smtClean="0"/>
          </a:p>
        </p:txBody>
      </p:sp>
      <p:sp>
        <p:nvSpPr>
          <p:cNvPr id="53251" name="Rectangle 2"/>
          <p:cNvSpPr>
            <a:spLocks noGrp="1" noRot="1" noChangeAspect="1" noChangeArrowheads="1" noTextEdit="1"/>
          </p:cNvSpPr>
          <p:nvPr>
            <p:ph type="sldImg"/>
          </p:nvPr>
        </p:nvSpPr>
        <p:spPr>
          <a:xfrm>
            <a:off x="1109663" y="698500"/>
            <a:ext cx="4643437" cy="3484563"/>
          </a:xfrm>
          <a:ln/>
        </p:spPr>
      </p:sp>
      <p:sp>
        <p:nvSpPr>
          <p:cNvPr id="53252" name="Rectangle 3"/>
          <p:cNvSpPr>
            <a:spLocks noGrp="1" noChangeArrowheads="1"/>
          </p:cNvSpPr>
          <p:nvPr>
            <p:ph type="body" idx="1"/>
          </p:nvPr>
        </p:nvSpPr>
        <p:spPr>
          <a:xfrm>
            <a:off x="914400" y="4415791"/>
            <a:ext cx="5029200" cy="4181766"/>
          </a:xfrm>
          <a:noFill/>
          <a:ln/>
        </p:spPr>
        <p:txBody>
          <a:bodyPr/>
          <a:lstStyle/>
          <a:p>
            <a:pPr eaLnBrk="1" hangingPunct="1"/>
            <a:endParaRPr lang="en-US" sz="100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pPr eaLnBrk="1" hangingPunct="1"/>
            <a:endParaRPr lang="en-US" smtClean="0"/>
          </a:p>
        </p:txBody>
      </p:sp>
      <p:sp>
        <p:nvSpPr>
          <p:cNvPr id="34820" name="Slide Number Placeholder 3"/>
          <p:cNvSpPr>
            <a:spLocks noGrp="1"/>
          </p:cNvSpPr>
          <p:nvPr>
            <p:ph type="sldNum" sz="quarter" idx="5"/>
          </p:nvPr>
        </p:nvSpPr>
        <p:spPr>
          <a:noFill/>
        </p:spPr>
        <p:txBody>
          <a:bodyPr/>
          <a:lstStyle/>
          <a:p>
            <a:fld id="{EE773BE7-3C36-4CAA-B4A1-4D442B5BFCB2}"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pPr eaLnBrk="1" hangingPunct="1"/>
            <a:endParaRPr lang="en-US" smtClean="0"/>
          </a:p>
        </p:txBody>
      </p:sp>
      <p:sp>
        <p:nvSpPr>
          <p:cNvPr id="35844" name="Slide Number Placeholder 3"/>
          <p:cNvSpPr>
            <a:spLocks noGrp="1"/>
          </p:cNvSpPr>
          <p:nvPr>
            <p:ph type="sldNum" sz="quarter" idx="5"/>
          </p:nvPr>
        </p:nvSpPr>
        <p:spPr>
          <a:noFill/>
        </p:spPr>
        <p:txBody>
          <a:bodyPr/>
          <a:lstStyle/>
          <a:p>
            <a:fld id="{E66F6CC3-9073-49E7-BEAF-68A3A9BB0961}"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8D1DCA7-BBA1-4A57-92B9-17B4A402D9ED}" type="slidenum">
              <a:rPr lang="en-US" smtClean="0"/>
              <a:pPr/>
              <a:t>16</a:t>
            </a:fld>
            <a:endParaRPr 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dirty="0" smtClean="0"/>
              <a:t>Planning – Responsible for the state EOP and EOP guidance to local EMA. Provides guidance state and local agencies to continually enhance and standardize the format and content of all state and local plans.</a:t>
            </a:r>
          </a:p>
          <a:p>
            <a:pPr eaLnBrk="1" hangingPunct="1"/>
            <a:r>
              <a:rPr lang="en-US" dirty="0" smtClean="0"/>
              <a:t>Training - Conduct comprehensive internal and external training to improve the capability to respond and recover</a:t>
            </a:r>
          </a:p>
          <a:p>
            <a:pPr eaLnBrk="1" hangingPunct="1"/>
            <a:r>
              <a:rPr lang="en-US" dirty="0" smtClean="0"/>
              <a:t>Exercise - Ensure exercises evaluate capabilities of existing plans and procedures</a:t>
            </a:r>
          </a:p>
          <a:p>
            <a:pPr eaLnBrk="1" hangingPunct="1"/>
            <a:r>
              <a:rPr lang="en-US" dirty="0" smtClean="0"/>
              <a:t>Major Exercise Highlights:</a:t>
            </a:r>
          </a:p>
          <a:p>
            <a:pPr eaLnBrk="1" hangingPunct="1">
              <a:buClr>
                <a:schemeClr val="tx1"/>
              </a:buClr>
              <a:buFont typeface="Wingdings" pitchFamily="2" charset="2"/>
              <a:buNone/>
            </a:pPr>
            <a:r>
              <a:rPr lang="en-US" dirty="0" smtClean="0"/>
              <a:t>Development of the State of Ohio Terrorism Exercise and Evaluation Manual</a:t>
            </a:r>
          </a:p>
          <a:p>
            <a:pPr eaLnBrk="1" hangingPunct="1">
              <a:buClr>
                <a:schemeClr val="tx1"/>
              </a:buClr>
              <a:buFont typeface="Wingdings" pitchFamily="2" charset="2"/>
              <a:buNone/>
            </a:pPr>
            <a:r>
              <a:rPr lang="en-US" dirty="0" smtClean="0"/>
              <a:t>Major League Baseball exercise/Cincinnati Reds</a:t>
            </a:r>
          </a:p>
          <a:p>
            <a:pPr eaLnBrk="1" hangingPunct="1">
              <a:buClr>
                <a:schemeClr val="tx1"/>
              </a:buClr>
              <a:buFont typeface="Wingdings" pitchFamily="2" charset="2"/>
              <a:buNone/>
            </a:pPr>
            <a:r>
              <a:rPr lang="en-US" dirty="0" smtClean="0"/>
              <a:t>	(2</a:t>
            </a:r>
            <a:r>
              <a:rPr lang="en-US" baseline="30000" dirty="0" smtClean="0"/>
              <a:t>nd</a:t>
            </a:r>
            <a:r>
              <a:rPr lang="en-US" dirty="0" smtClean="0"/>
              <a:t> in U.S. – 1</a:t>
            </a:r>
            <a:r>
              <a:rPr lang="en-US" baseline="30000" dirty="0" smtClean="0"/>
              <a:t>st</a:t>
            </a:r>
            <a:r>
              <a:rPr lang="en-US" dirty="0" smtClean="0"/>
              <a:t> in Ohio)</a:t>
            </a:r>
          </a:p>
          <a:p>
            <a:pPr eaLnBrk="1" hangingPunct="1">
              <a:buClr>
                <a:schemeClr val="tx1"/>
              </a:buClr>
              <a:buFont typeface="Wingdings" pitchFamily="2" charset="2"/>
              <a:buNone/>
            </a:pPr>
            <a:r>
              <a:rPr lang="en-US" dirty="0" smtClean="0"/>
              <a:t>International Cross Border Exercise/Canada</a:t>
            </a:r>
          </a:p>
          <a:p>
            <a:pPr eaLnBrk="1" hangingPunct="1">
              <a:buClr>
                <a:schemeClr val="tx1"/>
              </a:buClr>
              <a:buFont typeface="Wingdings" pitchFamily="2" charset="2"/>
              <a:buNone/>
            </a:pPr>
            <a:r>
              <a:rPr lang="en-US" dirty="0" smtClean="0"/>
              <a:t>Participation on national Homeland Security focus groups</a:t>
            </a:r>
          </a:p>
          <a:p>
            <a:pPr eaLnBrk="1" hangingPunct="1">
              <a:buClr>
                <a:schemeClr val="tx1"/>
              </a:buClr>
              <a:buFont typeface="Wingdings" pitchFamily="2" charset="2"/>
              <a:buNone/>
            </a:pPr>
            <a:r>
              <a:rPr lang="en-US" dirty="0" smtClean="0"/>
              <a:t>2 Master Exercise </a:t>
            </a:r>
            <a:r>
              <a:rPr lang="en-US" dirty="0" err="1" smtClean="0"/>
              <a:t>Practioner</a:t>
            </a:r>
            <a:r>
              <a:rPr lang="en-US" dirty="0" smtClean="0"/>
              <a:t> certifications</a:t>
            </a:r>
          </a:p>
          <a:p>
            <a:pPr eaLnBrk="1" hangingPunct="1">
              <a:buClr>
                <a:schemeClr val="tx1"/>
              </a:buClr>
              <a:buFont typeface="Wingdings" pitchFamily="2" charset="2"/>
              <a:buNone/>
            </a:pPr>
            <a:r>
              <a:rPr lang="en-US" dirty="0" smtClean="0"/>
              <a:t>85 Local Emergency Planning Committee exercises (hazardous materials)</a:t>
            </a:r>
          </a:p>
          <a:p>
            <a:pPr eaLnBrk="1" hangingPunct="1"/>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7A8CCB-DE45-41B4-8526-F772403C27F2}" type="slidenum">
              <a:rPr lang="en-US"/>
              <a:pPr/>
              <a:t>22</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CB64F8-F628-4346-9D85-636575264239}" type="slidenum">
              <a:rPr lang="en-US"/>
              <a:pPr/>
              <a:t>24</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9A13CD-C655-4115-84D7-ED33DE74530F}" type="slidenum">
              <a:rPr lang="en-US"/>
              <a:pPr/>
              <a:t>27</a:t>
            </a:fld>
            <a:endParaRPr lang="en-US"/>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6ED57-05A1-4A18-94D3-5549B368B4B2}" type="slidenum">
              <a:rPr lang="en-US"/>
              <a:pPr/>
              <a:t>28</a:t>
            </a:fld>
            <a:endParaRPr 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159342-D714-4EB6-87D1-6C7AB4D6E2C8}" type="slidenum">
              <a:rPr lang="en-US"/>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499B5-A4D7-4E80-85E5-B9405FE3C10C}" type="slidenum">
              <a:rPr lang="en-US"/>
              <a:pPr/>
              <a:t>34</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B58FF17-32C0-4A01-88C7-F3D26C59DE1E}" type="slidenum">
              <a:rPr lang="en-US" smtClean="0"/>
              <a:pPr/>
              <a:t>35</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US" smtClean="0"/>
              <a:t>Responsible for coordination with local, state and federal agencies.</a:t>
            </a:r>
          </a:p>
          <a:p>
            <a:pPr eaLnBrk="1" hangingPunct="1"/>
            <a:endParaRPr lang="en-US" smtClean="0"/>
          </a:p>
          <a:p>
            <a:pPr eaLnBrk="1" hangingPunct="1"/>
            <a:r>
              <a:rPr lang="en-US" smtClean="0"/>
              <a:t>Establish and maintain clear direction and control and operational procedures to ensure effective response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8EB1B23-C00B-4F97-ACFB-E1A0590647CC}"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pPr eaLnBrk="1" hangingPunct="1"/>
            <a:endParaRPr lang="en-US" smtClean="0"/>
          </a:p>
        </p:txBody>
      </p:sp>
      <p:sp>
        <p:nvSpPr>
          <p:cNvPr id="38916" name="Slide Number Placeholder 3"/>
          <p:cNvSpPr>
            <a:spLocks noGrp="1"/>
          </p:cNvSpPr>
          <p:nvPr>
            <p:ph type="sldNum" sz="quarter" idx="5"/>
          </p:nvPr>
        </p:nvSpPr>
        <p:spPr>
          <a:noFill/>
        </p:spPr>
        <p:txBody>
          <a:bodyPr/>
          <a:lstStyle/>
          <a:p>
            <a:fld id="{26013D2D-E1B6-465E-97E1-84ABA5902857}" type="slidenum">
              <a:rPr lang="en-US" smtClean="0"/>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pPr eaLnBrk="1" hangingPunct="1"/>
            <a:endParaRPr lang="en-US" smtClean="0"/>
          </a:p>
        </p:txBody>
      </p:sp>
      <p:sp>
        <p:nvSpPr>
          <p:cNvPr id="54276" name="Slide Number Placeholder 3"/>
          <p:cNvSpPr>
            <a:spLocks noGrp="1"/>
          </p:cNvSpPr>
          <p:nvPr>
            <p:ph type="sldNum" sz="quarter" idx="5"/>
          </p:nvPr>
        </p:nvSpPr>
        <p:spPr>
          <a:noFill/>
        </p:spPr>
        <p:txBody>
          <a:bodyPr/>
          <a:lstStyle/>
          <a:p>
            <a:fld id="{BF78189F-4267-439A-9F9E-0DD47F6EE63C}" type="slidenum">
              <a:rPr lang="en-US" smtClean="0"/>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pPr eaLnBrk="1" hangingPunct="1"/>
            <a:endParaRPr lang="en-US" smtClean="0"/>
          </a:p>
        </p:txBody>
      </p:sp>
      <p:sp>
        <p:nvSpPr>
          <p:cNvPr id="39940" name="Slide Number Placeholder 3"/>
          <p:cNvSpPr>
            <a:spLocks noGrp="1"/>
          </p:cNvSpPr>
          <p:nvPr>
            <p:ph type="sldNum" sz="quarter" idx="5"/>
          </p:nvPr>
        </p:nvSpPr>
        <p:spPr>
          <a:noFill/>
        </p:spPr>
        <p:txBody>
          <a:bodyPr/>
          <a:lstStyle/>
          <a:p>
            <a:fld id="{CD7DE096-F397-4BBD-94A0-5D2AE656AFBF}" type="slidenum">
              <a:rPr lang="en-US" smtClean="0"/>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CEBC8-9F41-4A86-B2F3-59B8D77AF77A}" type="slidenum">
              <a:rPr lang="en-US"/>
              <a:pPr/>
              <a:t>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eaLnBrk="1" hangingPunct="1"/>
            <a:endParaRPr lang="en-US" smtClean="0"/>
          </a:p>
        </p:txBody>
      </p:sp>
      <p:sp>
        <p:nvSpPr>
          <p:cNvPr id="56324" name="Slide Number Placeholder 3"/>
          <p:cNvSpPr>
            <a:spLocks noGrp="1"/>
          </p:cNvSpPr>
          <p:nvPr>
            <p:ph type="sldNum" sz="quarter" idx="5"/>
          </p:nvPr>
        </p:nvSpPr>
        <p:spPr>
          <a:noFill/>
        </p:spPr>
        <p:txBody>
          <a:bodyPr/>
          <a:lstStyle/>
          <a:p>
            <a:fld id="{B935E3C4-BD92-4067-A96E-401A21A6F327}" type="slidenum">
              <a:rPr lang="en-US" smtClean="0"/>
              <a:pPr/>
              <a:t>40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CDB0A1-83F0-449B-896A-EA888E9E8CCE}" type="slidenum">
              <a:rPr lang="en-US"/>
              <a:pPr/>
              <a:t>5</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FB8810-56C7-4062-9D57-3A214274D980}" type="slidenum">
              <a:rPr lang="en-US"/>
              <a:pPr/>
              <a:t>6</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AFFA8-F007-4FAF-96FA-88BCC554F559}" type="slidenum">
              <a:rPr lang="en-US"/>
              <a:pPr/>
              <a:t>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9BD7E80-717E-469A-B377-FC279DD42BF6}" type="slidenum">
              <a:rPr lang="en-US" smtClean="0"/>
              <a:pPr/>
              <a:t>8</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mtClean="0"/>
              <a:t>The Ohio Emergency Management Agency is the central point of coordination within the state for activities to support mitigation, preparedness, response and recovery functions before, during and after a disaster....  All disasters begin locally, however; as the Governor's emergency management organization, we may activate the Ohio Emergency Operations Center to better coordinate the state's response. This center brings together the primary state and federal agencies that will be assisting in the disaster.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smtClean="0"/>
          </a:p>
        </p:txBody>
      </p:sp>
      <p:sp>
        <p:nvSpPr>
          <p:cNvPr id="32772" name="Slide Number Placeholder 3"/>
          <p:cNvSpPr>
            <a:spLocks noGrp="1"/>
          </p:cNvSpPr>
          <p:nvPr>
            <p:ph type="sldNum" sz="quarter" idx="5"/>
          </p:nvPr>
        </p:nvSpPr>
        <p:spPr>
          <a:noFill/>
        </p:spPr>
        <p:txBody>
          <a:bodyPr/>
          <a:lstStyle/>
          <a:p>
            <a:fld id="{119920F5-B9ED-4C01-884C-4F48320775F0}"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28683" name="Rectangle 11"/>
          <p:cNvSpPr>
            <a:spLocks noGrp="1" noChangeArrowheads="1"/>
          </p:cNvSpPr>
          <p:nvPr>
            <p:ph type="ctrTitle" sz="quarter"/>
          </p:nvPr>
        </p:nvSpPr>
        <p:spPr>
          <a:xfrm>
            <a:off x="685800" y="1736725"/>
            <a:ext cx="7772400" cy="1920875"/>
          </a:xfrm>
        </p:spPr>
        <p:txBody>
          <a:bodyPr/>
          <a:lstStyle>
            <a:lvl1pPr>
              <a:defRPr sz="6000"/>
            </a:lvl1pPr>
          </a:lstStyle>
          <a:p>
            <a:r>
              <a:rPr lang="en-US"/>
              <a:t>Click to edit Master title style</a:t>
            </a:r>
          </a:p>
        </p:txBody>
      </p:sp>
      <p:sp>
        <p:nvSpPr>
          <p:cNvPr id="28684"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2DD08F44-7072-40B1-809A-DA58D41B775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289501A4-3B78-445B-9DFA-0526B6267C3B}"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686CA42-DCFE-4DBC-A65C-3655B12FC520}"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3"/>
          <p:cNvSpPr>
            <a:spLocks noGrp="1" noChangeArrowheads="1"/>
          </p:cNvSpPr>
          <p:nvPr>
            <p:ph type="sldNum" sz="quarter" idx="11"/>
          </p:nvPr>
        </p:nvSpPr>
        <p:spPr>
          <a:ln/>
        </p:spPr>
        <p:txBody>
          <a:bodyPr/>
          <a:lstStyle>
            <a:lvl1pPr>
              <a:defRPr/>
            </a:lvl1pPr>
          </a:lstStyle>
          <a:p>
            <a:pPr>
              <a:defRPr/>
            </a:pPr>
            <a:fld id="{F4040D1B-9314-456A-B980-DB5071509FCC}" type="slidenum">
              <a:rPr lang="en-US"/>
              <a:pPr>
                <a:defRPr/>
              </a:pPr>
              <a:t>‹#›</a:t>
            </a:fld>
            <a:endParaRPr lang="en-US"/>
          </a:p>
        </p:txBody>
      </p:sp>
      <p:sp>
        <p:nvSpPr>
          <p:cNvPr id="8"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
          <p:cNvSpPr>
            <a:spLocks noGrp="1" noChangeArrowheads="1"/>
          </p:cNvSpPr>
          <p:nvPr>
            <p:ph type="dt" sz="half" idx="10"/>
          </p:nvPr>
        </p:nvSpPr>
        <p:spPr>
          <a:ln/>
        </p:spPr>
        <p:txBody>
          <a:bodyPr/>
          <a:lstStyle>
            <a:lvl1pPr>
              <a:defRPr/>
            </a:lvl1pPr>
          </a:lstStyle>
          <a:p>
            <a:pPr>
              <a:defRPr/>
            </a:pPr>
            <a:endParaRPr lang="en-US"/>
          </a:p>
        </p:txBody>
      </p:sp>
      <p:sp>
        <p:nvSpPr>
          <p:cNvPr id="7" name="Rectangle 3"/>
          <p:cNvSpPr>
            <a:spLocks noGrp="1" noChangeArrowheads="1"/>
          </p:cNvSpPr>
          <p:nvPr>
            <p:ph type="sldNum" sz="quarter" idx="11"/>
          </p:nvPr>
        </p:nvSpPr>
        <p:spPr>
          <a:ln/>
        </p:spPr>
        <p:txBody>
          <a:bodyPr/>
          <a:lstStyle>
            <a:lvl1pPr>
              <a:defRPr/>
            </a:lvl1pPr>
          </a:lstStyle>
          <a:p>
            <a:pPr>
              <a:defRPr/>
            </a:pPr>
            <a:fld id="{7EDBC313-F538-474E-BC1B-8E94301BB299}" type="slidenum">
              <a:rPr lang="en-US"/>
              <a:pPr>
                <a:defRPr/>
              </a:pPr>
              <a:t>‹#›</a:t>
            </a:fld>
            <a:endParaRPr lang="en-US"/>
          </a:p>
        </p:txBody>
      </p:sp>
      <p:sp>
        <p:nvSpPr>
          <p:cNvPr id="8"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71AD471C-FA83-4808-B041-1D1D28401E03}"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p:spPr>
        <p:txBody>
          <a:bodyPr/>
          <a:lstStyle/>
          <a:p>
            <a:pPr lvl="0"/>
            <a:endParaRPr lang="en-US"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C5A9F3A-1334-4147-A134-127E2837C0C6}"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C92D596-4A87-4969-8459-3CA9FD6FC76D}"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5F0F0484-B48A-4E0C-B2C1-8C20700C5017}"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1E155AB-9684-44FA-9B2D-58F977B5CD92}"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A2BDCE33-955D-45C2-837E-D7192294B1B8}"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CB304B47-D7A4-4C37-B49C-B8A53CB9C6F0}"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32B624ED-148E-482C-B3F5-3D18A1D26C7E}" type="slidenum">
              <a:rPr lang="en-US"/>
              <a:pPr>
                <a:defRPr/>
              </a:pPr>
              <a:t>‹#›</a:t>
            </a:fld>
            <a:endParaRPr lang="en-US"/>
          </a:p>
        </p:txBody>
      </p:sp>
      <p:sp>
        <p:nvSpPr>
          <p:cNvPr id="5"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D81DF523-7579-4A63-8733-224E1434D100}" type="slidenum">
              <a:rPr lang="en-US"/>
              <a:pPr>
                <a:defRPr/>
              </a:pPr>
              <a:t>‹#›</a:t>
            </a:fld>
            <a:endParaRPr lang="en-US"/>
          </a:p>
        </p:txBody>
      </p:sp>
      <p:sp>
        <p:nvSpPr>
          <p:cNvPr id="4"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71D1C55C-68F4-47FC-B3A9-FD128F9060C4}"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3568B287-12B5-4CF3-A779-6E0439004C1B}"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7651"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DDBF8C0-5006-419C-B20A-F86B6C4EB346}" type="slidenum">
              <a:rPr lang="en-US"/>
              <a:pPr>
                <a:defRPr/>
              </a:pPr>
              <a:t>‹#›</a:t>
            </a:fld>
            <a:endParaRPr lang="en-US"/>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27654"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27655"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27656"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27657"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27658"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27659"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27660"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27661"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62"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p>
        </p:txBody>
      </p:sp>
      <p:sp>
        <p:nvSpPr>
          <p:cNvPr id="27663"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716"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http://alabamamaps.ua.edu/counties/mobile.jp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mailto:wdickerson@mcema.ne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mcema.n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rrowheads="1"/>
          </p:cNvSpPr>
          <p:nvPr>
            <p:ph type="title"/>
          </p:nvPr>
        </p:nvSpPr>
        <p:spPr>
          <a:xfrm>
            <a:off x="457200" y="2209800"/>
            <a:ext cx="8229600" cy="1143000"/>
          </a:xfrm>
        </p:spPr>
        <p:txBody>
          <a:bodyPr/>
          <a:lstStyle/>
          <a:p>
            <a:pPr eaLnBrk="1" hangingPunct="1">
              <a:defRPr/>
            </a:pPr>
            <a:r>
              <a:rPr lang="en-US" sz="5400" b="0" dirty="0" smtClean="0"/>
              <a:t>Strong Local Partnerships: The Key to Success</a:t>
            </a:r>
            <a:endParaRPr lang="en-US" sz="4000" b="0" i="1" dirty="0" smtClean="0"/>
          </a:p>
        </p:txBody>
      </p:sp>
      <p:sp>
        <p:nvSpPr>
          <p:cNvPr id="30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076" name="Rectangle 5"/>
          <p:cNvSpPr>
            <a:spLocks noChangeArrowheads="1"/>
          </p:cNvSpPr>
          <p:nvPr/>
        </p:nvSpPr>
        <p:spPr bwMode="auto">
          <a:xfrm>
            <a:off x="0" y="2757488"/>
            <a:ext cx="9144000" cy="0"/>
          </a:xfrm>
          <a:prstGeom prst="rect">
            <a:avLst/>
          </a:prstGeom>
          <a:noFill/>
          <a:ln w="9525">
            <a:noFill/>
            <a:miter lim="800000"/>
            <a:headEnd/>
            <a:tailEnd/>
          </a:ln>
        </p:spPr>
        <p:txBody>
          <a:bodyPr wrap="none" anchor="ctr">
            <a:spAutoFit/>
          </a:bodyPr>
          <a:lstStyle/>
          <a:p>
            <a:endParaRPr lang="en-US"/>
          </a:p>
        </p:txBody>
      </p:sp>
      <p:sp>
        <p:nvSpPr>
          <p:cNvPr id="182278" name="Text Box 6"/>
          <p:cNvSpPr txBox="1">
            <a:spLocks noChangeArrowheads="1"/>
          </p:cNvSpPr>
          <p:nvPr/>
        </p:nvSpPr>
        <p:spPr bwMode="auto">
          <a:xfrm>
            <a:off x="304800" y="1295400"/>
            <a:ext cx="8534400" cy="1371600"/>
          </a:xfrm>
          <a:prstGeom prst="rect">
            <a:avLst/>
          </a:prstGeom>
          <a:noFill/>
          <a:ln w="38100">
            <a:noFill/>
            <a:miter lim="800000"/>
            <a:headEnd/>
            <a:tailEnd/>
          </a:ln>
          <a:effectLst>
            <a:outerShdw dist="35921" dir="2700000" algn="ctr" rotWithShape="0">
              <a:schemeClr val="bg2">
                <a:alpha val="50000"/>
              </a:schemeClr>
            </a:outerShdw>
          </a:effectLst>
        </p:spPr>
        <p:txBody>
          <a:bodyPr>
            <a:spAutoFit/>
          </a:bodyPr>
          <a:lstStyle/>
          <a:p>
            <a:pPr algn="ctr">
              <a:defRPr/>
            </a:pPr>
            <a:endParaRPr lang="en-US" sz="3600" b="1">
              <a:solidFill>
                <a:srgbClr val="000099"/>
              </a:solidFill>
              <a:effectLst>
                <a:outerShdw blurRad="38100" dist="38100" dir="2700000" algn="tl">
                  <a:srgbClr val="000000"/>
                </a:outerShdw>
              </a:effectLst>
            </a:endParaRPr>
          </a:p>
          <a:p>
            <a:pPr algn="ctr">
              <a:defRPr/>
            </a:pPr>
            <a:endParaRPr lang="en-US" sz="2400" b="1">
              <a:effectLst>
                <a:outerShdw blurRad="38100" dist="38100" dir="2700000" algn="tl">
                  <a:srgbClr val="000000"/>
                </a:outerShdw>
              </a:effectLst>
            </a:endParaRPr>
          </a:p>
          <a:p>
            <a:pPr algn="ctr">
              <a:defRPr/>
            </a:pPr>
            <a:endParaRPr lang="en-US" sz="2400" b="1">
              <a:effectLst>
                <a:outerShdw blurRad="38100" dist="38100" dir="2700000" algn="tl">
                  <a:srgbClr val="000000"/>
                </a:outerShdw>
              </a:effectLst>
            </a:endParaRPr>
          </a:p>
        </p:txBody>
      </p:sp>
      <p:sp>
        <p:nvSpPr>
          <p:cNvPr id="3078" name="Line 7"/>
          <p:cNvSpPr>
            <a:spLocks noChangeShapeType="1"/>
          </p:cNvSpPr>
          <p:nvPr/>
        </p:nvSpPr>
        <p:spPr bwMode="auto">
          <a:xfrm>
            <a:off x="0" y="4953000"/>
            <a:ext cx="9144000" cy="0"/>
          </a:xfrm>
          <a:prstGeom prst="line">
            <a:avLst/>
          </a:prstGeom>
          <a:noFill/>
          <a:ln w="63500">
            <a:solidFill>
              <a:srgbClr val="FF6600"/>
            </a:solidFill>
            <a:round/>
            <a:headEnd/>
            <a:tailEnd/>
          </a:ln>
        </p:spPr>
        <p:txBody>
          <a:bodyPr wrap="none" anchor="ctr"/>
          <a:lstStyle/>
          <a:p>
            <a:endParaRPr lang="en-US"/>
          </a:p>
        </p:txBody>
      </p:sp>
      <p:sp>
        <p:nvSpPr>
          <p:cNvPr id="3079" name="Text Box 11"/>
          <p:cNvSpPr txBox="1">
            <a:spLocks noChangeArrowheads="1"/>
          </p:cNvSpPr>
          <p:nvPr/>
        </p:nvSpPr>
        <p:spPr bwMode="auto">
          <a:xfrm>
            <a:off x="609600" y="5867400"/>
            <a:ext cx="762000" cy="366713"/>
          </a:xfrm>
          <a:prstGeom prst="rect">
            <a:avLst/>
          </a:prstGeom>
          <a:noFill/>
          <a:ln w="9525">
            <a:noFill/>
            <a:miter lim="800000"/>
            <a:headEnd/>
            <a:tailEnd/>
          </a:ln>
        </p:spPr>
        <p:txBody>
          <a:bodyPr>
            <a:spAutoFit/>
          </a:bodyPr>
          <a:lstStyle/>
          <a:p>
            <a:pPr>
              <a:spcBef>
                <a:spcPct val="50000"/>
              </a:spcBef>
            </a:pPr>
            <a:endParaRPr lang="en-US"/>
          </a:p>
        </p:txBody>
      </p:sp>
      <p:sp>
        <p:nvSpPr>
          <p:cNvPr id="3080" name="Text Box 12"/>
          <p:cNvSpPr txBox="1">
            <a:spLocks noChangeArrowheads="1"/>
          </p:cNvSpPr>
          <p:nvPr/>
        </p:nvSpPr>
        <p:spPr bwMode="auto">
          <a:xfrm>
            <a:off x="593725" y="5294313"/>
            <a:ext cx="930275" cy="366712"/>
          </a:xfrm>
          <a:prstGeom prst="rect">
            <a:avLst/>
          </a:prstGeom>
          <a:noFill/>
          <a:ln w="9525">
            <a:noFill/>
            <a:miter lim="800000"/>
            <a:headEnd/>
            <a:tailEnd/>
          </a:ln>
        </p:spPr>
        <p:txBody>
          <a:bodyPr>
            <a:spAutoFit/>
          </a:bodyPr>
          <a:lstStyle/>
          <a:p>
            <a:endParaRPr lang="en-US"/>
          </a:p>
        </p:txBody>
      </p:sp>
      <p:sp>
        <p:nvSpPr>
          <p:cNvPr id="3081" name="Text Box 13"/>
          <p:cNvSpPr txBox="1">
            <a:spLocks noChangeArrowheads="1"/>
          </p:cNvSpPr>
          <p:nvPr/>
        </p:nvSpPr>
        <p:spPr bwMode="auto">
          <a:xfrm>
            <a:off x="457200" y="5486400"/>
            <a:ext cx="838200" cy="366713"/>
          </a:xfrm>
          <a:prstGeom prst="rect">
            <a:avLst/>
          </a:prstGeom>
          <a:noFill/>
          <a:ln w="9525">
            <a:noFill/>
            <a:miter lim="800000"/>
            <a:headEnd/>
            <a:tailEnd/>
          </a:ln>
        </p:spPr>
        <p:txBody>
          <a:bodyPr>
            <a:spAutoFit/>
          </a:bodyPr>
          <a:lstStyle/>
          <a:p>
            <a:pPr>
              <a:spcBef>
                <a:spcPct val="50000"/>
              </a:spcBef>
            </a:pPr>
            <a:endParaRPr lang="en-US"/>
          </a:p>
        </p:txBody>
      </p:sp>
      <p:sp>
        <p:nvSpPr>
          <p:cNvPr id="3082" name="Text Box 21"/>
          <p:cNvSpPr txBox="1">
            <a:spLocks noChangeArrowheads="1"/>
          </p:cNvSpPr>
          <p:nvPr/>
        </p:nvSpPr>
        <p:spPr bwMode="auto">
          <a:xfrm>
            <a:off x="762000" y="5410200"/>
            <a:ext cx="5105400" cy="400110"/>
          </a:xfrm>
          <a:prstGeom prst="rect">
            <a:avLst/>
          </a:prstGeom>
          <a:noFill/>
          <a:ln w="9525">
            <a:noFill/>
            <a:miter lim="800000"/>
            <a:headEnd/>
            <a:tailEnd/>
          </a:ln>
        </p:spPr>
        <p:txBody>
          <a:bodyPr wrap="square">
            <a:spAutoFit/>
          </a:bodyPr>
          <a:lstStyle/>
          <a:p>
            <a:pPr>
              <a:spcBef>
                <a:spcPct val="50000"/>
              </a:spcBef>
            </a:pPr>
            <a:r>
              <a:rPr lang="en-US" sz="2000" dirty="0"/>
              <a:t>Walter </a:t>
            </a:r>
            <a:r>
              <a:rPr lang="en-US" sz="2000" dirty="0" smtClean="0"/>
              <a:t>S. Dickerson</a:t>
            </a:r>
            <a:r>
              <a:rPr lang="en-US" sz="2000" dirty="0"/>
              <a:t>, Executive Director </a:t>
            </a:r>
          </a:p>
        </p:txBody>
      </p:sp>
      <p:sp>
        <p:nvSpPr>
          <p:cNvPr id="182294" name="Rectangle 22"/>
          <p:cNvSpPr>
            <a:spLocks noChangeArrowheads="1"/>
          </p:cNvSpPr>
          <p:nvPr/>
        </p:nvSpPr>
        <p:spPr bwMode="auto">
          <a:xfrm>
            <a:off x="381000" y="5105400"/>
            <a:ext cx="5715000" cy="396875"/>
          </a:xfrm>
          <a:prstGeom prst="rect">
            <a:avLst/>
          </a:prstGeom>
          <a:noFill/>
          <a:ln w="9525">
            <a:noFill/>
            <a:miter lim="800000"/>
            <a:headEnd/>
            <a:tailEnd/>
          </a:ln>
          <a:effectLst/>
        </p:spPr>
        <p:txBody>
          <a:bodyPr>
            <a:spAutoFit/>
          </a:bodyPr>
          <a:lstStyle/>
          <a:p>
            <a:pPr algn="ctr">
              <a:defRPr/>
            </a:pPr>
            <a:r>
              <a:rPr lang="en-US" sz="2000" dirty="0">
                <a:solidFill>
                  <a:schemeClr val="tx2"/>
                </a:solidFill>
                <a:effectLst>
                  <a:outerShdw blurRad="38100" dist="38100" dir="2700000" algn="tl">
                    <a:srgbClr val="000000"/>
                  </a:outerShdw>
                </a:effectLst>
              </a:rPr>
              <a:t>Mobile County Emergency Management Agency</a:t>
            </a:r>
          </a:p>
        </p:txBody>
      </p:sp>
      <p:sp>
        <p:nvSpPr>
          <p:cNvPr id="3084" name="Line 24"/>
          <p:cNvSpPr>
            <a:spLocks noChangeShapeType="1"/>
          </p:cNvSpPr>
          <p:nvPr/>
        </p:nvSpPr>
        <p:spPr bwMode="auto">
          <a:xfrm>
            <a:off x="6477000" y="4953000"/>
            <a:ext cx="0" cy="1905000"/>
          </a:xfrm>
          <a:prstGeom prst="line">
            <a:avLst/>
          </a:prstGeom>
          <a:noFill/>
          <a:ln w="9525">
            <a:solidFill>
              <a:srgbClr val="FF6600"/>
            </a:solidFill>
            <a:round/>
            <a:headEnd/>
            <a:tailEnd/>
          </a:ln>
        </p:spPr>
        <p:txBody>
          <a:bodyPr/>
          <a:lstStyle/>
          <a:p>
            <a:endParaRPr lang="en-US"/>
          </a:p>
        </p:txBody>
      </p:sp>
      <p:pic>
        <p:nvPicPr>
          <p:cNvPr id="3085" name="Picture 7" descr="Mobile EMA logo"/>
          <p:cNvPicPr>
            <a:picLocks noChangeAspect="1" noChangeArrowheads="1"/>
          </p:cNvPicPr>
          <p:nvPr/>
        </p:nvPicPr>
        <p:blipFill>
          <a:blip r:embed="rId4"/>
          <a:srcRect/>
          <a:stretch>
            <a:fillRect/>
          </a:stretch>
        </p:blipFill>
        <p:spPr bwMode="auto">
          <a:xfrm>
            <a:off x="0" y="0"/>
            <a:ext cx="2166938" cy="1981200"/>
          </a:xfrm>
          <a:prstGeom prst="rect">
            <a:avLst/>
          </a:prstGeom>
          <a:noFill/>
          <a:ln w="9525">
            <a:noFill/>
            <a:miter lim="800000"/>
            <a:headEnd/>
            <a:tailEnd/>
          </a:ln>
        </p:spPr>
      </p:pic>
      <p:graphicFrame>
        <p:nvGraphicFramePr>
          <p:cNvPr id="79873" name="Object 1"/>
          <p:cNvGraphicFramePr>
            <a:graphicFrameLocks noChangeAspect="1"/>
          </p:cNvGraphicFramePr>
          <p:nvPr/>
        </p:nvGraphicFramePr>
        <p:xfrm>
          <a:off x="6477000" y="5029200"/>
          <a:ext cx="2438400" cy="1828800"/>
        </p:xfrm>
        <a:graphic>
          <a:graphicData uri="http://schemas.openxmlformats.org/presentationml/2006/ole">
            <p:oleObj spid="_x0000_s79873" name="Bitmap Image" r:id="rId5" imgW="12193702" imgH="9752381" progId="PBrush">
              <p:embed/>
            </p:oleObj>
          </a:graphicData>
        </a:graphic>
      </p:graphicFrame>
      <p:sp>
        <p:nvSpPr>
          <p:cNvPr id="15" name="Text Box 21"/>
          <p:cNvSpPr txBox="1">
            <a:spLocks noChangeArrowheads="1"/>
          </p:cNvSpPr>
          <p:nvPr/>
        </p:nvSpPr>
        <p:spPr bwMode="auto">
          <a:xfrm>
            <a:off x="609600" y="5867400"/>
            <a:ext cx="5105400" cy="784830"/>
          </a:xfrm>
          <a:prstGeom prst="rect">
            <a:avLst/>
          </a:prstGeom>
          <a:noFill/>
          <a:ln w="9525">
            <a:noFill/>
            <a:miter lim="800000"/>
            <a:headEnd/>
            <a:tailEnd/>
          </a:ln>
        </p:spPr>
        <p:txBody>
          <a:bodyPr wrap="square">
            <a:spAutoFit/>
          </a:bodyPr>
          <a:lstStyle/>
          <a:p>
            <a:pPr algn="ctr">
              <a:spcBef>
                <a:spcPct val="50000"/>
              </a:spcBef>
            </a:pPr>
            <a:r>
              <a:rPr lang="en-US" dirty="0" smtClean="0"/>
              <a:t>March 6, 2008</a:t>
            </a:r>
          </a:p>
          <a:p>
            <a:pPr algn="ctr">
              <a:spcBef>
                <a:spcPct val="50000"/>
              </a:spcBef>
            </a:pPr>
            <a:r>
              <a:rPr lang="en-US" dirty="0" smtClean="0"/>
              <a:t>IHC – Charleston, South Carolina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3555" name="Rectangle 4"/>
          <p:cNvSpPr>
            <a:spLocks noChangeArrowheads="1"/>
          </p:cNvSpPr>
          <p:nvPr/>
        </p:nvSpPr>
        <p:spPr bwMode="auto">
          <a:xfrm>
            <a:off x="0" y="2757488"/>
            <a:ext cx="9144000" cy="0"/>
          </a:xfrm>
          <a:prstGeom prst="rect">
            <a:avLst/>
          </a:prstGeom>
          <a:noFill/>
          <a:ln w="9525">
            <a:noFill/>
            <a:miter lim="800000"/>
            <a:headEnd/>
            <a:tailEnd/>
          </a:ln>
        </p:spPr>
        <p:txBody>
          <a:bodyPr wrap="none" anchor="ctr">
            <a:spAutoFit/>
          </a:bodyPr>
          <a:lstStyle/>
          <a:p>
            <a:endParaRPr lang="en-US"/>
          </a:p>
        </p:txBody>
      </p:sp>
      <p:sp>
        <p:nvSpPr>
          <p:cNvPr id="200709" name="Text Box 5"/>
          <p:cNvSpPr txBox="1">
            <a:spLocks noChangeArrowheads="1"/>
          </p:cNvSpPr>
          <p:nvPr/>
        </p:nvSpPr>
        <p:spPr bwMode="auto">
          <a:xfrm>
            <a:off x="304800" y="1295400"/>
            <a:ext cx="8534400" cy="1371600"/>
          </a:xfrm>
          <a:prstGeom prst="rect">
            <a:avLst/>
          </a:prstGeom>
          <a:noFill/>
          <a:ln w="38100">
            <a:noFill/>
            <a:miter lim="800000"/>
            <a:headEnd/>
            <a:tailEnd/>
          </a:ln>
          <a:effectLst>
            <a:outerShdw dist="35921" dir="2700000" algn="ctr" rotWithShape="0">
              <a:schemeClr val="bg2">
                <a:alpha val="50000"/>
              </a:schemeClr>
            </a:outerShdw>
          </a:effectLst>
        </p:spPr>
        <p:txBody>
          <a:bodyPr>
            <a:spAutoFit/>
          </a:bodyPr>
          <a:lstStyle/>
          <a:p>
            <a:pPr algn="ctr">
              <a:defRPr/>
            </a:pPr>
            <a:endParaRPr lang="en-US" sz="3600" b="1">
              <a:solidFill>
                <a:srgbClr val="000099"/>
              </a:solidFill>
              <a:effectLst>
                <a:outerShdw blurRad="38100" dist="38100" dir="2700000" algn="tl">
                  <a:srgbClr val="000000"/>
                </a:outerShdw>
              </a:effectLst>
            </a:endParaRPr>
          </a:p>
          <a:p>
            <a:pPr algn="ctr">
              <a:defRPr/>
            </a:pPr>
            <a:endParaRPr lang="en-US" sz="2400" b="1">
              <a:effectLst>
                <a:outerShdw blurRad="38100" dist="38100" dir="2700000" algn="tl">
                  <a:srgbClr val="000000"/>
                </a:outerShdw>
              </a:effectLst>
            </a:endParaRPr>
          </a:p>
          <a:p>
            <a:pPr algn="ctr">
              <a:defRPr/>
            </a:pPr>
            <a:endParaRPr lang="en-US" sz="2400" b="1">
              <a:effectLst>
                <a:outerShdw blurRad="38100" dist="38100" dir="2700000" algn="tl">
                  <a:srgbClr val="000000"/>
                </a:outerShdw>
              </a:effectLst>
            </a:endParaRPr>
          </a:p>
        </p:txBody>
      </p:sp>
      <p:sp>
        <p:nvSpPr>
          <p:cNvPr id="200711" name="Rectangle 7"/>
          <p:cNvSpPr>
            <a:spLocks noChangeArrowheads="1"/>
          </p:cNvSpPr>
          <p:nvPr/>
        </p:nvSpPr>
        <p:spPr bwMode="auto">
          <a:xfrm>
            <a:off x="0" y="228600"/>
            <a:ext cx="9144000" cy="990600"/>
          </a:xfrm>
          <a:prstGeom prst="rect">
            <a:avLst/>
          </a:prstGeom>
          <a:noFill/>
          <a:ln w="9525">
            <a:noFill/>
            <a:miter lim="800000"/>
            <a:headEnd/>
            <a:tailEnd/>
          </a:ln>
          <a:effectLst/>
        </p:spPr>
        <p:txBody>
          <a:bodyPr anchor="ctr"/>
          <a:lstStyle/>
          <a:p>
            <a:pPr algn="ctr">
              <a:defRPr/>
            </a:pPr>
            <a:r>
              <a:rPr lang="en-US" sz="4400" b="1" dirty="0">
                <a:solidFill>
                  <a:schemeClr val="tx2"/>
                </a:solidFill>
                <a:effectLst>
                  <a:outerShdw blurRad="38100" dist="38100" dir="2700000" algn="tl">
                    <a:srgbClr val="000000"/>
                  </a:outerShdw>
                </a:effectLst>
                <a:latin typeface="Garamond" pitchFamily="18" charset="0"/>
              </a:rPr>
              <a:t>Steps to Establish Relationships</a:t>
            </a:r>
          </a:p>
        </p:txBody>
      </p:sp>
      <p:sp>
        <p:nvSpPr>
          <p:cNvPr id="30728" name="Text Box 9"/>
          <p:cNvSpPr txBox="1">
            <a:spLocks noChangeArrowheads="1"/>
          </p:cNvSpPr>
          <p:nvPr/>
        </p:nvSpPr>
        <p:spPr bwMode="auto">
          <a:xfrm>
            <a:off x="0" y="1143000"/>
            <a:ext cx="9144000" cy="3477875"/>
          </a:xfrm>
          <a:prstGeom prst="rect">
            <a:avLst/>
          </a:prstGeom>
          <a:noFill/>
          <a:ln w="9525" algn="ctr">
            <a:noFill/>
            <a:miter lim="800000"/>
            <a:headEnd/>
            <a:tailEnd/>
          </a:ln>
        </p:spPr>
        <p:txBody>
          <a:bodyPr>
            <a:spAutoFit/>
          </a:bodyPr>
          <a:lstStyle/>
          <a:p>
            <a:pPr marL="862013">
              <a:buFont typeface="Wingdings" pitchFamily="2" charset="2"/>
              <a:buChar char="Ø"/>
              <a:defRPr/>
            </a:pPr>
            <a:endParaRPr lang="en-US" sz="800" b="1" dirty="0">
              <a:solidFill>
                <a:schemeClr val="bg1"/>
              </a:solidFill>
            </a:endParaRPr>
          </a:p>
          <a:p>
            <a:pPr marL="862013">
              <a:buClr>
                <a:srgbClr val="FFC000"/>
              </a:buClr>
              <a:buFont typeface="Wingdings" pitchFamily="2" charset="2"/>
              <a:buChar char="§"/>
              <a:defRPr/>
            </a:pPr>
            <a:r>
              <a:rPr lang="en-US" sz="2200" dirty="0">
                <a:latin typeface="+mn-lt"/>
              </a:rPr>
              <a:t> </a:t>
            </a:r>
            <a:r>
              <a:rPr lang="en-US" sz="2400" dirty="0">
                <a:latin typeface="+mn-lt"/>
              </a:rPr>
              <a:t>Strategically partner with all emergency stakeholders</a:t>
            </a:r>
          </a:p>
          <a:p>
            <a:pPr marL="862013">
              <a:buClr>
                <a:srgbClr val="FFC000"/>
              </a:buClr>
              <a:buFont typeface="Wingdings" pitchFamily="2" charset="2"/>
              <a:buChar char="§"/>
              <a:defRPr/>
            </a:pPr>
            <a:r>
              <a:rPr lang="en-US" sz="2400" dirty="0" smtClean="0">
                <a:latin typeface="+mn-lt"/>
              </a:rPr>
              <a:t> </a:t>
            </a:r>
            <a:r>
              <a:rPr lang="en-US" sz="2400" dirty="0">
                <a:latin typeface="+mn-lt"/>
              </a:rPr>
              <a:t>Think regionally, act locally</a:t>
            </a:r>
          </a:p>
          <a:p>
            <a:pPr marL="862013">
              <a:buClr>
                <a:srgbClr val="FFC000"/>
              </a:buClr>
              <a:buFont typeface="Wingdings" pitchFamily="2" charset="2"/>
              <a:buChar char="§"/>
              <a:defRPr/>
            </a:pPr>
            <a:r>
              <a:rPr lang="en-US" sz="2400" dirty="0" smtClean="0">
                <a:latin typeface="+mn-lt"/>
              </a:rPr>
              <a:t> </a:t>
            </a:r>
            <a:r>
              <a:rPr lang="en-US" sz="2400" dirty="0">
                <a:latin typeface="+mn-lt"/>
              </a:rPr>
              <a:t>Federal, state, local, NGO inclusiveness</a:t>
            </a:r>
          </a:p>
          <a:p>
            <a:pPr marL="862013">
              <a:buClr>
                <a:srgbClr val="FFC000"/>
              </a:buClr>
              <a:buFont typeface="Wingdings" pitchFamily="2" charset="2"/>
              <a:buChar char="§"/>
              <a:defRPr/>
            </a:pPr>
            <a:r>
              <a:rPr lang="en-US" sz="2400" dirty="0" smtClean="0">
                <a:latin typeface="+mn-lt"/>
              </a:rPr>
              <a:t> </a:t>
            </a:r>
            <a:r>
              <a:rPr lang="en-US" sz="2400" dirty="0">
                <a:latin typeface="+mn-lt"/>
              </a:rPr>
              <a:t>Engaged partnership philosophy</a:t>
            </a:r>
          </a:p>
          <a:p>
            <a:pPr marL="862013">
              <a:buClr>
                <a:srgbClr val="FFC000"/>
              </a:buClr>
              <a:buFont typeface="Wingdings" pitchFamily="2" charset="2"/>
              <a:buChar char="§"/>
              <a:defRPr/>
            </a:pPr>
            <a:r>
              <a:rPr lang="en-US" sz="2400" dirty="0" smtClean="0">
                <a:latin typeface="+mn-lt"/>
              </a:rPr>
              <a:t> </a:t>
            </a:r>
            <a:r>
              <a:rPr lang="en-US" sz="2400" dirty="0">
                <a:latin typeface="+mn-lt"/>
              </a:rPr>
              <a:t>Collaboration is the key</a:t>
            </a:r>
          </a:p>
          <a:p>
            <a:pPr marL="862013">
              <a:buClr>
                <a:srgbClr val="FFC000"/>
              </a:buClr>
              <a:buFont typeface="Wingdings" pitchFamily="2" charset="2"/>
              <a:buChar char="§"/>
              <a:defRPr/>
            </a:pPr>
            <a:r>
              <a:rPr lang="en-US" sz="2400" dirty="0" smtClean="0">
                <a:latin typeface="+mn-lt"/>
              </a:rPr>
              <a:t> </a:t>
            </a:r>
            <a:r>
              <a:rPr lang="en-US" sz="2400" dirty="0">
                <a:latin typeface="+mn-lt"/>
              </a:rPr>
              <a:t>Build a ‘culture of preparedness’</a:t>
            </a:r>
          </a:p>
          <a:p>
            <a:pPr marL="862013">
              <a:buClr>
                <a:srgbClr val="FFC000"/>
              </a:buClr>
              <a:buFont typeface="Wingdings" pitchFamily="2" charset="2"/>
              <a:buChar char="§"/>
              <a:defRPr/>
            </a:pPr>
            <a:r>
              <a:rPr lang="en-US" sz="2400" dirty="0" smtClean="0">
                <a:latin typeface="+mn-lt"/>
              </a:rPr>
              <a:t> </a:t>
            </a:r>
            <a:r>
              <a:rPr lang="en-US" sz="2400" dirty="0">
                <a:latin typeface="+mn-lt"/>
              </a:rPr>
              <a:t>Strengthen all relationships/partnerships</a:t>
            </a:r>
          </a:p>
          <a:p>
            <a:pPr marL="862013">
              <a:buClr>
                <a:srgbClr val="FFC000"/>
              </a:buClr>
              <a:buFont typeface="Wingdings" pitchFamily="2" charset="2"/>
              <a:buChar char="§"/>
              <a:defRPr/>
            </a:pPr>
            <a:r>
              <a:rPr lang="en-US" sz="2400" dirty="0" smtClean="0">
                <a:latin typeface="+mn-lt"/>
              </a:rPr>
              <a:t> </a:t>
            </a:r>
            <a:r>
              <a:rPr lang="en-US" sz="2400" dirty="0">
                <a:latin typeface="+mn-lt"/>
              </a:rPr>
              <a:t>Memorandums </a:t>
            </a:r>
            <a:r>
              <a:rPr lang="en-US" sz="2400" dirty="0" smtClean="0">
                <a:latin typeface="+mn-lt"/>
              </a:rPr>
              <a:t>Of Understanding (MOUs)</a:t>
            </a:r>
            <a:endParaRPr lang="en-US" sz="2400" dirty="0">
              <a:latin typeface="+mn-lt"/>
            </a:endParaRPr>
          </a:p>
          <a:p>
            <a:pPr marL="862013">
              <a:buFont typeface="Wingdings" pitchFamily="2" charset="2"/>
              <a:buChar char="Ø"/>
              <a:defRPr/>
            </a:pPr>
            <a:endParaRPr lang="en-US" sz="20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5603" name="Rectangle 4"/>
          <p:cNvSpPr>
            <a:spLocks noChangeArrowheads="1"/>
          </p:cNvSpPr>
          <p:nvPr/>
        </p:nvSpPr>
        <p:spPr bwMode="auto">
          <a:xfrm>
            <a:off x="0" y="2757488"/>
            <a:ext cx="9144000" cy="0"/>
          </a:xfrm>
          <a:prstGeom prst="rect">
            <a:avLst/>
          </a:prstGeom>
          <a:noFill/>
          <a:ln w="9525">
            <a:noFill/>
            <a:miter lim="800000"/>
            <a:headEnd/>
            <a:tailEnd/>
          </a:ln>
        </p:spPr>
        <p:txBody>
          <a:bodyPr wrap="none" anchor="ctr">
            <a:spAutoFit/>
          </a:bodyPr>
          <a:lstStyle/>
          <a:p>
            <a:endParaRPr lang="en-US"/>
          </a:p>
        </p:txBody>
      </p:sp>
      <p:sp>
        <p:nvSpPr>
          <p:cNvPr id="210951" name="Rectangle 7"/>
          <p:cNvSpPr>
            <a:spLocks noChangeArrowheads="1"/>
          </p:cNvSpPr>
          <p:nvPr/>
        </p:nvSpPr>
        <p:spPr bwMode="auto">
          <a:xfrm>
            <a:off x="0" y="228600"/>
            <a:ext cx="9144000" cy="990600"/>
          </a:xfrm>
          <a:prstGeom prst="rect">
            <a:avLst/>
          </a:prstGeom>
          <a:noFill/>
          <a:ln w="9525">
            <a:noFill/>
            <a:miter lim="800000"/>
            <a:headEnd/>
            <a:tailEnd/>
          </a:ln>
          <a:effectLst/>
        </p:spPr>
        <p:txBody>
          <a:bodyPr anchor="ctr"/>
          <a:lstStyle/>
          <a:p>
            <a:pPr algn="ctr">
              <a:defRPr/>
            </a:pPr>
            <a:r>
              <a:rPr lang="en-US" sz="4400" b="1" dirty="0">
                <a:solidFill>
                  <a:schemeClr val="tx2"/>
                </a:solidFill>
                <a:effectLst>
                  <a:outerShdw blurRad="38100" dist="38100" dir="2700000" algn="tl">
                    <a:srgbClr val="000000"/>
                  </a:outerShdw>
                </a:effectLst>
                <a:latin typeface="Garamond" pitchFamily="18" charset="0"/>
              </a:rPr>
              <a:t>Benefits of Collaboration</a:t>
            </a:r>
          </a:p>
        </p:txBody>
      </p:sp>
      <p:sp>
        <p:nvSpPr>
          <p:cNvPr id="32776" name="Text Box 9"/>
          <p:cNvSpPr txBox="1">
            <a:spLocks noChangeArrowheads="1"/>
          </p:cNvSpPr>
          <p:nvPr/>
        </p:nvSpPr>
        <p:spPr bwMode="auto">
          <a:xfrm>
            <a:off x="0" y="914400"/>
            <a:ext cx="9144000" cy="2062103"/>
          </a:xfrm>
          <a:prstGeom prst="rect">
            <a:avLst/>
          </a:prstGeom>
          <a:noFill/>
          <a:ln w="9525" algn="ctr">
            <a:noFill/>
            <a:miter lim="800000"/>
            <a:headEnd/>
            <a:tailEnd/>
          </a:ln>
        </p:spPr>
        <p:txBody>
          <a:bodyPr wrap="square">
            <a:spAutoFit/>
          </a:bodyPr>
          <a:lstStyle/>
          <a:p>
            <a:pPr marL="569913">
              <a:buFont typeface="Wingdings" pitchFamily="2" charset="2"/>
              <a:buChar char="Ø"/>
              <a:defRPr/>
            </a:pPr>
            <a:endParaRPr lang="en-US" sz="3200" b="1" dirty="0">
              <a:solidFill>
                <a:schemeClr val="bg1"/>
              </a:solidFill>
            </a:endParaRPr>
          </a:p>
          <a:p>
            <a:pPr marL="569913">
              <a:buClr>
                <a:srgbClr val="FFC000"/>
              </a:buClr>
              <a:buFont typeface="Wingdings" pitchFamily="2" charset="2"/>
              <a:buChar char="§"/>
              <a:defRPr/>
            </a:pPr>
            <a:r>
              <a:rPr lang="en-US" sz="2400" b="1" dirty="0"/>
              <a:t> </a:t>
            </a:r>
            <a:r>
              <a:rPr lang="en-US" sz="2400" dirty="0">
                <a:latin typeface="+mn-lt"/>
              </a:rPr>
              <a:t>Strengthening the overall response to the disaster</a:t>
            </a:r>
          </a:p>
          <a:p>
            <a:pPr marL="569913">
              <a:buClr>
                <a:srgbClr val="FFC000"/>
              </a:buClr>
              <a:buFont typeface="Wingdings" pitchFamily="2" charset="2"/>
              <a:buChar char="§"/>
              <a:defRPr/>
            </a:pPr>
            <a:r>
              <a:rPr lang="en-US" sz="2400" dirty="0" smtClean="0">
                <a:latin typeface="+mn-lt"/>
              </a:rPr>
              <a:t> </a:t>
            </a:r>
            <a:r>
              <a:rPr lang="en-US" sz="2400" dirty="0">
                <a:latin typeface="+mn-lt"/>
              </a:rPr>
              <a:t>Elimination of duplication of services</a:t>
            </a:r>
          </a:p>
          <a:p>
            <a:pPr marL="569913">
              <a:buClr>
                <a:srgbClr val="FFC000"/>
              </a:buClr>
              <a:buFont typeface="Wingdings" pitchFamily="2" charset="2"/>
              <a:buChar char="§"/>
              <a:defRPr/>
            </a:pPr>
            <a:r>
              <a:rPr lang="en-US" sz="2400" dirty="0" smtClean="0">
                <a:latin typeface="+mn-lt"/>
              </a:rPr>
              <a:t> </a:t>
            </a:r>
            <a:r>
              <a:rPr lang="en-US" sz="2400" dirty="0">
                <a:latin typeface="+mn-lt"/>
              </a:rPr>
              <a:t>Expanding resource availability</a:t>
            </a:r>
          </a:p>
          <a:p>
            <a:pPr marL="569913">
              <a:buClr>
                <a:srgbClr val="FFC000"/>
              </a:buClr>
              <a:buFont typeface="Wingdings" pitchFamily="2" charset="2"/>
              <a:buChar char="§"/>
              <a:defRPr/>
            </a:pPr>
            <a:r>
              <a:rPr lang="en-US" sz="2400" dirty="0" smtClean="0">
                <a:latin typeface="+mn-lt"/>
              </a:rPr>
              <a:t> </a:t>
            </a:r>
            <a:r>
              <a:rPr lang="en-US" sz="2400" dirty="0">
                <a:latin typeface="+mn-lt"/>
              </a:rPr>
              <a:t>Enhancing problem solving through </a:t>
            </a:r>
            <a:r>
              <a:rPr lang="en-US" sz="2400" dirty="0" smtClean="0">
                <a:latin typeface="+mn-lt"/>
              </a:rPr>
              <a:t>cross-pollination </a:t>
            </a:r>
            <a:r>
              <a:rPr lang="en-US" sz="2400" dirty="0">
                <a:latin typeface="+mn-lt"/>
              </a:rPr>
              <a:t>of ideas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Working Together!</a:t>
            </a:r>
            <a:endParaRPr lang="en-US" dirty="0"/>
          </a:p>
        </p:txBody>
      </p:sp>
      <p:sp>
        <p:nvSpPr>
          <p:cNvPr id="3" name="Isosceles Triangle 2"/>
          <p:cNvSpPr/>
          <p:nvPr/>
        </p:nvSpPr>
        <p:spPr>
          <a:xfrm>
            <a:off x="1676400" y="1600200"/>
            <a:ext cx="5562600" cy="388620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PARTNERSHIP</a:t>
            </a:r>
            <a:endParaRPr lang="en-US" sz="2800" dirty="0"/>
          </a:p>
        </p:txBody>
      </p:sp>
      <p:sp>
        <p:nvSpPr>
          <p:cNvPr id="4" name="TextBox 3"/>
          <p:cNvSpPr txBox="1"/>
          <p:nvPr/>
        </p:nvSpPr>
        <p:spPr>
          <a:xfrm>
            <a:off x="3962400" y="1295400"/>
            <a:ext cx="1143000" cy="381000"/>
          </a:xfrm>
          <a:prstGeom prst="rect">
            <a:avLst/>
          </a:prstGeom>
          <a:noFill/>
        </p:spPr>
        <p:txBody>
          <a:bodyPr wrap="square" rtlCol="0">
            <a:spAutoFit/>
          </a:bodyPr>
          <a:lstStyle/>
          <a:p>
            <a:r>
              <a:rPr lang="en-US" dirty="0" smtClean="0"/>
              <a:t>LOCAL</a:t>
            </a:r>
            <a:endParaRPr lang="en-US" dirty="0"/>
          </a:p>
        </p:txBody>
      </p:sp>
      <p:sp>
        <p:nvSpPr>
          <p:cNvPr id="5" name="TextBox 4"/>
          <p:cNvSpPr txBox="1"/>
          <p:nvPr/>
        </p:nvSpPr>
        <p:spPr>
          <a:xfrm>
            <a:off x="7391400" y="5257800"/>
            <a:ext cx="1295400" cy="369332"/>
          </a:xfrm>
          <a:prstGeom prst="rect">
            <a:avLst/>
          </a:prstGeom>
          <a:noFill/>
        </p:spPr>
        <p:txBody>
          <a:bodyPr wrap="square" rtlCol="0">
            <a:spAutoFit/>
          </a:bodyPr>
          <a:lstStyle/>
          <a:p>
            <a:r>
              <a:rPr lang="en-US" dirty="0" smtClean="0"/>
              <a:t>FEDERAL</a:t>
            </a:r>
            <a:endParaRPr lang="en-US" dirty="0"/>
          </a:p>
        </p:txBody>
      </p:sp>
      <p:sp>
        <p:nvSpPr>
          <p:cNvPr id="6" name="TextBox 5"/>
          <p:cNvSpPr txBox="1"/>
          <p:nvPr/>
        </p:nvSpPr>
        <p:spPr>
          <a:xfrm>
            <a:off x="609600" y="5334000"/>
            <a:ext cx="1143000" cy="381000"/>
          </a:xfrm>
          <a:prstGeom prst="rect">
            <a:avLst/>
          </a:prstGeom>
          <a:noFill/>
        </p:spPr>
        <p:txBody>
          <a:bodyPr wrap="square" rtlCol="0">
            <a:spAutoFit/>
          </a:bodyPr>
          <a:lstStyle/>
          <a:p>
            <a:r>
              <a:rPr lang="en-US" dirty="0" smtClean="0"/>
              <a:t>STATE</a:t>
            </a:r>
            <a:endParaRPr lang="en-US" dirty="0"/>
          </a:p>
        </p:txBody>
      </p:sp>
      <p:sp>
        <p:nvSpPr>
          <p:cNvPr id="7" name="Text Box 14"/>
          <p:cNvSpPr txBox="1">
            <a:spLocks noChangeArrowheads="1"/>
          </p:cNvSpPr>
          <p:nvPr/>
        </p:nvSpPr>
        <p:spPr bwMode="auto">
          <a:xfrm>
            <a:off x="609600" y="5943600"/>
            <a:ext cx="7696200" cy="400110"/>
          </a:xfrm>
          <a:prstGeom prst="rect">
            <a:avLst/>
          </a:prstGeom>
          <a:noFill/>
          <a:ln w="9525">
            <a:noFill/>
            <a:miter lim="800000"/>
            <a:headEnd/>
            <a:tailEnd/>
          </a:ln>
        </p:spPr>
        <p:txBody>
          <a:bodyPr>
            <a:spAutoFit/>
          </a:bodyPr>
          <a:lstStyle/>
          <a:p>
            <a:pPr algn="ctr"/>
            <a:r>
              <a:rPr lang="en-US" sz="2000" b="1" dirty="0"/>
              <a:t>Everyone has a role to </a:t>
            </a:r>
            <a:r>
              <a:rPr lang="en-US" sz="2000" b="1" dirty="0" smtClean="0"/>
              <a:t>play!</a:t>
            </a:r>
            <a:endParaRPr lang="en-US" sz="20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Partners Do?</a:t>
            </a:r>
            <a:endParaRPr lang="en-US" dirty="0"/>
          </a:p>
        </p:txBody>
      </p:sp>
      <p:sp>
        <p:nvSpPr>
          <p:cNvPr id="3" name="Content Placeholder 2"/>
          <p:cNvSpPr>
            <a:spLocks noGrp="1"/>
          </p:cNvSpPr>
          <p:nvPr>
            <p:ph idx="1"/>
          </p:nvPr>
        </p:nvSpPr>
        <p:spPr>
          <a:xfrm>
            <a:off x="457200" y="1371600"/>
            <a:ext cx="8229600" cy="4525963"/>
          </a:xfrm>
        </p:spPr>
        <p:txBody>
          <a:bodyPr/>
          <a:lstStyle/>
          <a:p>
            <a:r>
              <a:rPr lang="en-US" sz="2400" dirty="0" smtClean="0"/>
              <a:t>Partners are invaluable during all hazards, but especially when Hurricanes (our biggest threat) affect Mobile County as they assist Emergency Management with:</a:t>
            </a:r>
          </a:p>
          <a:p>
            <a:pPr lvl="1"/>
            <a:r>
              <a:rPr lang="en-US" sz="2400" dirty="0" smtClean="0"/>
              <a:t>Help identify/locate/communicate with vulnerable populations</a:t>
            </a:r>
          </a:p>
          <a:p>
            <a:pPr lvl="1"/>
            <a:r>
              <a:rPr lang="en-US" sz="2400" dirty="0" smtClean="0"/>
              <a:t>Public Notifications – “getting the word out”</a:t>
            </a:r>
          </a:p>
          <a:p>
            <a:pPr lvl="1"/>
            <a:r>
              <a:rPr lang="en-US" sz="2400" dirty="0" smtClean="0"/>
              <a:t>Shelter set-up and administration</a:t>
            </a:r>
          </a:p>
          <a:p>
            <a:pPr lvl="1"/>
            <a:r>
              <a:rPr lang="en-US" sz="2400" dirty="0" smtClean="0"/>
              <a:t>Aid and comfort</a:t>
            </a:r>
          </a:p>
          <a:p>
            <a:pPr lvl="1"/>
            <a:r>
              <a:rPr lang="en-US" sz="2400" dirty="0" smtClean="0"/>
              <a:t>Rescue efforts</a:t>
            </a:r>
          </a:p>
          <a:p>
            <a:pPr lvl="1"/>
            <a:r>
              <a:rPr lang="en-US" sz="2400" dirty="0" smtClean="0"/>
              <a:t>Community coordination in recovery phase</a:t>
            </a:r>
          </a:p>
          <a:p>
            <a:pPr lvl="1"/>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rrowheads="1"/>
          </p:cNvSpPr>
          <p:nvPr>
            <p:ph type="title"/>
          </p:nvPr>
        </p:nvSpPr>
        <p:spPr>
          <a:xfrm>
            <a:off x="457200" y="274638"/>
            <a:ext cx="8229600" cy="1706562"/>
          </a:xfrm>
        </p:spPr>
        <p:txBody>
          <a:bodyPr/>
          <a:lstStyle/>
          <a:p>
            <a:pPr eaLnBrk="1" hangingPunct="1">
              <a:defRPr/>
            </a:pPr>
            <a:r>
              <a:rPr lang="en-US" dirty="0" smtClean="0"/>
              <a:t>Emergency Management Cycle</a:t>
            </a:r>
          </a:p>
        </p:txBody>
      </p:sp>
      <p:sp>
        <p:nvSpPr>
          <p:cNvPr id="245763" name="Rectangle 3"/>
          <p:cNvSpPr>
            <a:spLocks noGrp="1" noChangeArrowheads="1"/>
          </p:cNvSpPr>
          <p:nvPr>
            <p:ph idx="1"/>
          </p:nvPr>
        </p:nvSpPr>
        <p:spPr>
          <a:xfrm>
            <a:off x="3352800" y="2133600"/>
            <a:ext cx="5791200" cy="4525963"/>
          </a:xfrm>
        </p:spPr>
        <p:txBody>
          <a:bodyPr/>
          <a:lstStyle/>
          <a:p>
            <a:pPr eaLnBrk="1" hangingPunct="1">
              <a:defRPr/>
            </a:pPr>
            <a:r>
              <a:rPr lang="en-US" sz="3600" smtClean="0"/>
              <a:t>Four Phases of Emergency Management</a:t>
            </a:r>
          </a:p>
          <a:p>
            <a:pPr lvl="1" eaLnBrk="1" hangingPunct="1">
              <a:defRPr/>
            </a:pPr>
            <a:r>
              <a:rPr lang="en-US" smtClean="0"/>
              <a:t>Mitigation</a:t>
            </a:r>
          </a:p>
          <a:p>
            <a:pPr lvl="1" eaLnBrk="1" hangingPunct="1">
              <a:defRPr/>
            </a:pPr>
            <a:r>
              <a:rPr lang="en-US" smtClean="0"/>
              <a:t>Preparedness </a:t>
            </a:r>
          </a:p>
          <a:p>
            <a:pPr lvl="1" eaLnBrk="1" hangingPunct="1">
              <a:defRPr/>
            </a:pPr>
            <a:r>
              <a:rPr lang="en-US" smtClean="0"/>
              <a:t>Response</a:t>
            </a:r>
          </a:p>
          <a:p>
            <a:pPr lvl="1" eaLnBrk="1" hangingPunct="1">
              <a:defRPr/>
            </a:pPr>
            <a:r>
              <a:rPr lang="en-US" smtClean="0"/>
              <a:t>Recovery</a:t>
            </a:r>
          </a:p>
          <a:p>
            <a:pPr eaLnBrk="1" hangingPunct="1">
              <a:buFont typeface="Wingdings" pitchFamily="2" charset="2"/>
              <a:buNone/>
              <a:defRPr/>
            </a:pPr>
            <a:endParaRPr lang="en-US" smtClean="0"/>
          </a:p>
        </p:txBody>
      </p:sp>
      <p:grpSp>
        <p:nvGrpSpPr>
          <p:cNvPr id="2" name="Group 4"/>
          <p:cNvGrpSpPr>
            <a:grpSpLocks noChangeAspect="1"/>
          </p:cNvGrpSpPr>
          <p:nvPr/>
        </p:nvGrpSpPr>
        <p:grpSpPr bwMode="auto">
          <a:xfrm>
            <a:off x="304800" y="2362200"/>
            <a:ext cx="2819400" cy="2819400"/>
            <a:chOff x="1399" y="960"/>
            <a:chExt cx="2962" cy="2976"/>
          </a:xfrm>
        </p:grpSpPr>
        <p:sp>
          <p:nvSpPr>
            <p:cNvPr id="7173" name="AutoShape 5"/>
            <p:cNvSpPr>
              <a:spLocks noChangeAspect="1" noChangeArrowheads="1" noTextEdit="1"/>
            </p:cNvSpPr>
            <p:nvPr/>
          </p:nvSpPr>
          <p:spPr bwMode="auto">
            <a:xfrm>
              <a:off x="1399" y="960"/>
              <a:ext cx="2962" cy="2976"/>
            </a:xfrm>
            <a:prstGeom prst="rect">
              <a:avLst/>
            </a:prstGeom>
            <a:solidFill>
              <a:srgbClr val="FFFFCC"/>
            </a:solidFill>
            <a:ln w="9525">
              <a:solidFill>
                <a:srgbClr val="FFFFCC"/>
              </a:solidFill>
              <a:miter lim="800000"/>
              <a:headEnd/>
              <a:tailEnd/>
            </a:ln>
          </p:spPr>
          <p:txBody>
            <a:bodyPr/>
            <a:lstStyle/>
            <a:p>
              <a:endParaRPr lang="en-US"/>
            </a:p>
          </p:txBody>
        </p:sp>
        <p:grpSp>
          <p:nvGrpSpPr>
            <p:cNvPr id="3" name="Group 6"/>
            <p:cNvGrpSpPr>
              <a:grpSpLocks/>
            </p:cNvGrpSpPr>
            <p:nvPr/>
          </p:nvGrpSpPr>
          <p:grpSpPr bwMode="auto">
            <a:xfrm>
              <a:off x="1438" y="996"/>
              <a:ext cx="2896" cy="2894"/>
              <a:chOff x="1438" y="996"/>
              <a:chExt cx="2896" cy="2894"/>
            </a:xfrm>
          </p:grpSpPr>
          <p:sp>
            <p:nvSpPr>
              <p:cNvPr id="7217" name="Freeform 7"/>
              <p:cNvSpPr>
                <a:spLocks/>
              </p:cNvSpPr>
              <p:nvPr/>
            </p:nvSpPr>
            <p:spPr bwMode="auto">
              <a:xfrm>
                <a:off x="2866" y="1314"/>
                <a:ext cx="1468" cy="1551"/>
              </a:xfrm>
              <a:custGeom>
                <a:avLst/>
                <a:gdLst>
                  <a:gd name="T0" fmla="*/ 616 w 1468"/>
                  <a:gd name="T1" fmla="*/ 1044 h 1551"/>
                  <a:gd name="T2" fmla="*/ 605 w 1468"/>
                  <a:gd name="T3" fmla="*/ 990 h 1551"/>
                  <a:gd name="T4" fmla="*/ 589 w 1468"/>
                  <a:gd name="T5" fmla="*/ 940 h 1551"/>
                  <a:gd name="T6" fmla="*/ 568 w 1468"/>
                  <a:gd name="T7" fmla="*/ 891 h 1551"/>
                  <a:gd name="T8" fmla="*/ 542 w 1468"/>
                  <a:gd name="T9" fmla="*/ 843 h 1551"/>
                  <a:gd name="T10" fmla="*/ 513 w 1468"/>
                  <a:gd name="T11" fmla="*/ 799 h 1551"/>
                  <a:gd name="T12" fmla="*/ 480 w 1468"/>
                  <a:gd name="T13" fmla="*/ 758 h 1551"/>
                  <a:gd name="T14" fmla="*/ 443 w 1468"/>
                  <a:gd name="T15" fmla="*/ 721 h 1551"/>
                  <a:gd name="T16" fmla="*/ 404 w 1468"/>
                  <a:gd name="T17" fmla="*/ 685 h 1551"/>
                  <a:gd name="T18" fmla="*/ 361 w 1468"/>
                  <a:gd name="T19" fmla="*/ 654 h 1551"/>
                  <a:gd name="T20" fmla="*/ 315 w 1468"/>
                  <a:gd name="T21" fmla="*/ 624 h 1551"/>
                  <a:gd name="T22" fmla="*/ 268 w 1468"/>
                  <a:gd name="T23" fmla="*/ 602 h 1551"/>
                  <a:gd name="T24" fmla="*/ 218 w 1468"/>
                  <a:gd name="T25" fmla="*/ 580 h 1551"/>
                  <a:gd name="T26" fmla="*/ 166 w 1468"/>
                  <a:gd name="T27" fmla="*/ 564 h 1551"/>
                  <a:gd name="T28" fmla="*/ 111 w 1468"/>
                  <a:gd name="T29" fmla="*/ 553 h 1551"/>
                  <a:gd name="T30" fmla="*/ 56 w 1468"/>
                  <a:gd name="T31" fmla="*/ 546 h 1551"/>
                  <a:gd name="T32" fmla="*/ 0 w 1468"/>
                  <a:gd name="T33" fmla="*/ 543 h 1551"/>
                  <a:gd name="T34" fmla="*/ 0 w 1468"/>
                  <a:gd name="T35" fmla="*/ 0 h 1551"/>
                  <a:gd name="T36" fmla="*/ 55 w 1468"/>
                  <a:gd name="T37" fmla="*/ 2 h 1551"/>
                  <a:gd name="T38" fmla="*/ 108 w 1468"/>
                  <a:gd name="T39" fmla="*/ 5 h 1551"/>
                  <a:gd name="T40" fmla="*/ 162 w 1468"/>
                  <a:gd name="T41" fmla="*/ 10 h 1551"/>
                  <a:gd name="T42" fmla="*/ 213 w 1468"/>
                  <a:gd name="T43" fmla="*/ 18 h 1551"/>
                  <a:gd name="T44" fmla="*/ 265 w 1468"/>
                  <a:gd name="T45" fmla="*/ 30 h 1551"/>
                  <a:gd name="T46" fmla="*/ 317 w 1468"/>
                  <a:gd name="T47" fmla="*/ 41 h 1551"/>
                  <a:gd name="T48" fmla="*/ 367 w 1468"/>
                  <a:gd name="T49" fmla="*/ 56 h 1551"/>
                  <a:gd name="T50" fmla="*/ 416 w 1468"/>
                  <a:gd name="T51" fmla="*/ 72 h 1551"/>
                  <a:gd name="T52" fmla="*/ 464 w 1468"/>
                  <a:gd name="T53" fmla="*/ 90 h 1551"/>
                  <a:gd name="T54" fmla="*/ 511 w 1468"/>
                  <a:gd name="T55" fmla="*/ 112 h 1551"/>
                  <a:gd name="T56" fmla="*/ 557 w 1468"/>
                  <a:gd name="T57" fmla="*/ 133 h 1551"/>
                  <a:gd name="T58" fmla="*/ 602 w 1468"/>
                  <a:gd name="T59" fmla="*/ 157 h 1551"/>
                  <a:gd name="T60" fmla="*/ 646 w 1468"/>
                  <a:gd name="T61" fmla="*/ 183 h 1551"/>
                  <a:gd name="T62" fmla="*/ 688 w 1468"/>
                  <a:gd name="T63" fmla="*/ 211 h 1551"/>
                  <a:gd name="T64" fmla="*/ 730 w 1468"/>
                  <a:gd name="T65" fmla="*/ 241 h 1551"/>
                  <a:gd name="T66" fmla="*/ 769 w 1468"/>
                  <a:gd name="T67" fmla="*/ 272 h 1551"/>
                  <a:gd name="T68" fmla="*/ 845 w 1468"/>
                  <a:gd name="T69" fmla="*/ 339 h 1551"/>
                  <a:gd name="T70" fmla="*/ 880 w 1468"/>
                  <a:gd name="T71" fmla="*/ 374 h 1551"/>
                  <a:gd name="T72" fmla="*/ 914 w 1468"/>
                  <a:gd name="T73" fmla="*/ 410 h 1551"/>
                  <a:gd name="T74" fmla="*/ 945 w 1468"/>
                  <a:gd name="T75" fmla="*/ 450 h 1551"/>
                  <a:gd name="T76" fmla="*/ 976 w 1468"/>
                  <a:gd name="T77" fmla="*/ 490 h 1551"/>
                  <a:gd name="T78" fmla="*/ 1005 w 1468"/>
                  <a:gd name="T79" fmla="*/ 531 h 1551"/>
                  <a:gd name="T80" fmla="*/ 1031 w 1468"/>
                  <a:gd name="T81" fmla="*/ 574 h 1551"/>
                  <a:gd name="T82" fmla="*/ 1057 w 1468"/>
                  <a:gd name="T83" fmla="*/ 618 h 1551"/>
                  <a:gd name="T84" fmla="*/ 1079 w 1468"/>
                  <a:gd name="T85" fmla="*/ 664 h 1551"/>
                  <a:gd name="T86" fmla="*/ 1100 w 1468"/>
                  <a:gd name="T87" fmla="*/ 709 h 1551"/>
                  <a:gd name="T88" fmla="*/ 1120 w 1468"/>
                  <a:gd name="T89" fmla="*/ 757 h 1551"/>
                  <a:gd name="T90" fmla="*/ 1136 w 1468"/>
                  <a:gd name="T91" fmla="*/ 804 h 1551"/>
                  <a:gd name="T92" fmla="*/ 1151 w 1468"/>
                  <a:gd name="T93" fmla="*/ 855 h 1551"/>
                  <a:gd name="T94" fmla="*/ 1164 w 1468"/>
                  <a:gd name="T95" fmla="*/ 905 h 1551"/>
                  <a:gd name="T96" fmla="*/ 1173 w 1468"/>
                  <a:gd name="T97" fmla="*/ 956 h 1551"/>
                  <a:gd name="T98" fmla="*/ 1468 w 1468"/>
                  <a:gd name="T99" fmla="*/ 909 h 1551"/>
                  <a:gd name="T100" fmla="*/ 990 w 1468"/>
                  <a:gd name="T101" fmla="*/ 1551 h 1551"/>
                  <a:gd name="T102" fmla="*/ 323 w 1468"/>
                  <a:gd name="T103" fmla="*/ 1092 h 1551"/>
                  <a:gd name="T104" fmla="*/ 616 w 1468"/>
                  <a:gd name="T105" fmla="*/ 1044 h 15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68"/>
                  <a:gd name="T160" fmla="*/ 0 h 1551"/>
                  <a:gd name="T161" fmla="*/ 1468 w 1468"/>
                  <a:gd name="T162" fmla="*/ 1551 h 15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68" h="1551">
                    <a:moveTo>
                      <a:pt x="616" y="1044"/>
                    </a:moveTo>
                    <a:lnTo>
                      <a:pt x="605" y="990"/>
                    </a:lnTo>
                    <a:lnTo>
                      <a:pt x="589" y="940"/>
                    </a:lnTo>
                    <a:lnTo>
                      <a:pt x="568" y="891"/>
                    </a:lnTo>
                    <a:lnTo>
                      <a:pt x="542" y="843"/>
                    </a:lnTo>
                    <a:lnTo>
                      <a:pt x="513" y="799"/>
                    </a:lnTo>
                    <a:lnTo>
                      <a:pt x="480" y="758"/>
                    </a:lnTo>
                    <a:lnTo>
                      <a:pt x="443" y="721"/>
                    </a:lnTo>
                    <a:lnTo>
                      <a:pt x="404" y="685"/>
                    </a:lnTo>
                    <a:lnTo>
                      <a:pt x="361" y="654"/>
                    </a:lnTo>
                    <a:lnTo>
                      <a:pt x="315" y="624"/>
                    </a:lnTo>
                    <a:lnTo>
                      <a:pt x="268" y="602"/>
                    </a:lnTo>
                    <a:lnTo>
                      <a:pt x="218" y="580"/>
                    </a:lnTo>
                    <a:lnTo>
                      <a:pt x="166" y="564"/>
                    </a:lnTo>
                    <a:lnTo>
                      <a:pt x="111" y="553"/>
                    </a:lnTo>
                    <a:lnTo>
                      <a:pt x="56" y="546"/>
                    </a:lnTo>
                    <a:lnTo>
                      <a:pt x="0" y="543"/>
                    </a:lnTo>
                    <a:lnTo>
                      <a:pt x="0" y="0"/>
                    </a:lnTo>
                    <a:lnTo>
                      <a:pt x="55" y="2"/>
                    </a:lnTo>
                    <a:lnTo>
                      <a:pt x="108" y="5"/>
                    </a:lnTo>
                    <a:lnTo>
                      <a:pt x="162" y="10"/>
                    </a:lnTo>
                    <a:lnTo>
                      <a:pt x="213" y="18"/>
                    </a:lnTo>
                    <a:lnTo>
                      <a:pt x="265" y="30"/>
                    </a:lnTo>
                    <a:lnTo>
                      <a:pt x="317" y="41"/>
                    </a:lnTo>
                    <a:lnTo>
                      <a:pt x="367" y="56"/>
                    </a:lnTo>
                    <a:lnTo>
                      <a:pt x="416" y="72"/>
                    </a:lnTo>
                    <a:lnTo>
                      <a:pt x="464" y="90"/>
                    </a:lnTo>
                    <a:lnTo>
                      <a:pt x="511" y="112"/>
                    </a:lnTo>
                    <a:lnTo>
                      <a:pt x="557" y="133"/>
                    </a:lnTo>
                    <a:lnTo>
                      <a:pt x="602" y="157"/>
                    </a:lnTo>
                    <a:lnTo>
                      <a:pt x="646" y="183"/>
                    </a:lnTo>
                    <a:lnTo>
                      <a:pt x="688" y="211"/>
                    </a:lnTo>
                    <a:lnTo>
                      <a:pt x="730" y="241"/>
                    </a:lnTo>
                    <a:lnTo>
                      <a:pt x="769" y="272"/>
                    </a:lnTo>
                    <a:lnTo>
                      <a:pt x="845" y="339"/>
                    </a:lnTo>
                    <a:lnTo>
                      <a:pt x="880" y="374"/>
                    </a:lnTo>
                    <a:lnTo>
                      <a:pt x="914" y="410"/>
                    </a:lnTo>
                    <a:lnTo>
                      <a:pt x="945" y="450"/>
                    </a:lnTo>
                    <a:lnTo>
                      <a:pt x="976" y="490"/>
                    </a:lnTo>
                    <a:lnTo>
                      <a:pt x="1005" y="531"/>
                    </a:lnTo>
                    <a:lnTo>
                      <a:pt x="1031" y="574"/>
                    </a:lnTo>
                    <a:lnTo>
                      <a:pt x="1057" y="618"/>
                    </a:lnTo>
                    <a:lnTo>
                      <a:pt x="1079" y="664"/>
                    </a:lnTo>
                    <a:lnTo>
                      <a:pt x="1100" y="709"/>
                    </a:lnTo>
                    <a:lnTo>
                      <a:pt x="1120" y="757"/>
                    </a:lnTo>
                    <a:lnTo>
                      <a:pt x="1136" y="804"/>
                    </a:lnTo>
                    <a:lnTo>
                      <a:pt x="1151" y="855"/>
                    </a:lnTo>
                    <a:lnTo>
                      <a:pt x="1164" y="905"/>
                    </a:lnTo>
                    <a:lnTo>
                      <a:pt x="1173" y="956"/>
                    </a:lnTo>
                    <a:lnTo>
                      <a:pt x="1468" y="909"/>
                    </a:lnTo>
                    <a:lnTo>
                      <a:pt x="990" y="1551"/>
                    </a:lnTo>
                    <a:lnTo>
                      <a:pt x="323" y="1092"/>
                    </a:lnTo>
                    <a:lnTo>
                      <a:pt x="616" y="1044"/>
                    </a:lnTo>
                    <a:close/>
                  </a:path>
                </a:pathLst>
              </a:custGeom>
              <a:solidFill>
                <a:srgbClr val="003399"/>
              </a:solidFill>
              <a:ln w="15875">
                <a:solidFill>
                  <a:schemeClr val="tx1"/>
                </a:solidFill>
                <a:round/>
                <a:headEnd/>
                <a:tailEnd/>
              </a:ln>
            </p:spPr>
            <p:txBody>
              <a:bodyPr/>
              <a:lstStyle/>
              <a:p>
                <a:endParaRPr lang="en-US"/>
              </a:p>
            </p:txBody>
          </p:sp>
          <p:sp>
            <p:nvSpPr>
              <p:cNvPr id="7218" name="Freeform 8"/>
              <p:cNvSpPr>
                <a:spLocks/>
              </p:cNvSpPr>
              <p:nvPr/>
            </p:nvSpPr>
            <p:spPr bwMode="auto">
              <a:xfrm>
                <a:off x="1668" y="996"/>
                <a:ext cx="1507" cy="1462"/>
              </a:xfrm>
              <a:custGeom>
                <a:avLst/>
                <a:gdLst>
                  <a:gd name="T0" fmla="*/ 1010 w 1507"/>
                  <a:gd name="T1" fmla="*/ 906 h 1462"/>
                  <a:gd name="T2" fmla="*/ 965 w 1507"/>
                  <a:gd name="T3" fmla="*/ 920 h 1462"/>
                  <a:gd name="T4" fmla="*/ 922 w 1507"/>
                  <a:gd name="T5" fmla="*/ 937 h 1462"/>
                  <a:gd name="T6" fmla="*/ 882 w 1507"/>
                  <a:gd name="T7" fmla="*/ 957 h 1462"/>
                  <a:gd name="T8" fmla="*/ 843 w 1507"/>
                  <a:gd name="T9" fmla="*/ 982 h 1462"/>
                  <a:gd name="T10" fmla="*/ 806 w 1507"/>
                  <a:gd name="T11" fmla="*/ 1009 h 1462"/>
                  <a:gd name="T12" fmla="*/ 772 w 1507"/>
                  <a:gd name="T13" fmla="*/ 1039 h 1462"/>
                  <a:gd name="T14" fmla="*/ 740 w 1507"/>
                  <a:gd name="T15" fmla="*/ 1071 h 1462"/>
                  <a:gd name="T16" fmla="*/ 710 w 1507"/>
                  <a:gd name="T17" fmla="*/ 1107 h 1462"/>
                  <a:gd name="T18" fmla="*/ 684 w 1507"/>
                  <a:gd name="T19" fmla="*/ 1145 h 1462"/>
                  <a:gd name="T20" fmla="*/ 662 w 1507"/>
                  <a:gd name="T21" fmla="*/ 1186 h 1462"/>
                  <a:gd name="T22" fmla="*/ 641 w 1507"/>
                  <a:gd name="T23" fmla="*/ 1228 h 1462"/>
                  <a:gd name="T24" fmla="*/ 625 w 1507"/>
                  <a:gd name="T25" fmla="*/ 1272 h 1462"/>
                  <a:gd name="T26" fmla="*/ 612 w 1507"/>
                  <a:gd name="T27" fmla="*/ 1318 h 1462"/>
                  <a:gd name="T28" fmla="*/ 602 w 1507"/>
                  <a:gd name="T29" fmla="*/ 1364 h 1462"/>
                  <a:gd name="T30" fmla="*/ 595 w 1507"/>
                  <a:gd name="T31" fmla="*/ 1413 h 1462"/>
                  <a:gd name="T32" fmla="*/ 594 w 1507"/>
                  <a:gd name="T33" fmla="*/ 1462 h 1462"/>
                  <a:gd name="T34" fmla="*/ 0 w 1507"/>
                  <a:gd name="T35" fmla="*/ 1462 h 1462"/>
                  <a:gd name="T36" fmla="*/ 1 w 1507"/>
                  <a:gd name="T37" fmla="*/ 1410 h 1462"/>
                  <a:gd name="T38" fmla="*/ 5 w 1507"/>
                  <a:gd name="T39" fmla="*/ 1357 h 1462"/>
                  <a:gd name="T40" fmla="*/ 9 w 1507"/>
                  <a:gd name="T41" fmla="*/ 1307 h 1462"/>
                  <a:gd name="T42" fmla="*/ 16 w 1507"/>
                  <a:gd name="T43" fmla="*/ 1256 h 1462"/>
                  <a:gd name="T44" fmla="*/ 26 w 1507"/>
                  <a:gd name="T45" fmla="*/ 1207 h 1462"/>
                  <a:gd name="T46" fmla="*/ 37 w 1507"/>
                  <a:gd name="T47" fmla="*/ 1158 h 1462"/>
                  <a:gd name="T48" fmla="*/ 50 w 1507"/>
                  <a:gd name="T49" fmla="*/ 1109 h 1462"/>
                  <a:gd name="T50" fmla="*/ 64 w 1507"/>
                  <a:gd name="T51" fmla="*/ 1062 h 1462"/>
                  <a:gd name="T52" fmla="*/ 81 w 1507"/>
                  <a:gd name="T53" fmla="*/ 1014 h 1462"/>
                  <a:gd name="T54" fmla="*/ 98 w 1507"/>
                  <a:gd name="T55" fmla="*/ 969 h 1462"/>
                  <a:gd name="T56" fmla="*/ 120 w 1507"/>
                  <a:gd name="T57" fmla="*/ 924 h 1462"/>
                  <a:gd name="T58" fmla="*/ 141 w 1507"/>
                  <a:gd name="T59" fmla="*/ 880 h 1462"/>
                  <a:gd name="T60" fmla="*/ 165 w 1507"/>
                  <a:gd name="T61" fmla="*/ 838 h 1462"/>
                  <a:gd name="T62" fmla="*/ 189 w 1507"/>
                  <a:gd name="T63" fmla="*/ 795 h 1462"/>
                  <a:gd name="T64" fmla="*/ 244 w 1507"/>
                  <a:gd name="T65" fmla="*/ 715 h 1462"/>
                  <a:gd name="T66" fmla="*/ 306 w 1507"/>
                  <a:gd name="T67" fmla="*/ 640 h 1462"/>
                  <a:gd name="T68" fmla="*/ 372 w 1507"/>
                  <a:gd name="T69" fmla="*/ 572 h 1462"/>
                  <a:gd name="T70" fmla="*/ 443 w 1507"/>
                  <a:gd name="T71" fmla="*/ 508 h 1462"/>
                  <a:gd name="T72" fmla="*/ 482 w 1507"/>
                  <a:gd name="T73" fmla="*/ 479 h 1462"/>
                  <a:gd name="T74" fmla="*/ 521 w 1507"/>
                  <a:gd name="T75" fmla="*/ 451 h 1462"/>
                  <a:gd name="T76" fmla="*/ 561 w 1507"/>
                  <a:gd name="T77" fmla="*/ 425 h 1462"/>
                  <a:gd name="T78" fmla="*/ 602 w 1507"/>
                  <a:gd name="T79" fmla="*/ 400 h 1462"/>
                  <a:gd name="T80" fmla="*/ 646 w 1507"/>
                  <a:gd name="T81" fmla="*/ 377 h 1462"/>
                  <a:gd name="T82" fmla="*/ 689 w 1507"/>
                  <a:gd name="T83" fmla="*/ 356 h 1462"/>
                  <a:gd name="T84" fmla="*/ 733 w 1507"/>
                  <a:gd name="T85" fmla="*/ 338 h 1462"/>
                  <a:gd name="T86" fmla="*/ 780 w 1507"/>
                  <a:gd name="T87" fmla="*/ 320 h 1462"/>
                  <a:gd name="T88" fmla="*/ 827 w 1507"/>
                  <a:gd name="T89" fmla="*/ 305 h 1462"/>
                  <a:gd name="T90" fmla="*/ 874 w 1507"/>
                  <a:gd name="T91" fmla="*/ 292 h 1462"/>
                  <a:gd name="T92" fmla="*/ 809 w 1507"/>
                  <a:gd name="T93" fmla="*/ 0 h 1462"/>
                  <a:gd name="T94" fmla="*/ 1507 w 1507"/>
                  <a:gd name="T95" fmla="*/ 459 h 1462"/>
                  <a:gd name="T96" fmla="*/ 1075 w 1507"/>
                  <a:gd name="T97" fmla="*/ 1199 h 1462"/>
                  <a:gd name="T98" fmla="*/ 1010 w 1507"/>
                  <a:gd name="T99" fmla="*/ 906 h 14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7"/>
                  <a:gd name="T151" fmla="*/ 0 h 1462"/>
                  <a:gd name="T152" fmla="*/ 1507 w 1507"/>
                  <a:gd name="T153" fmla="*/ 1462 h 146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7" h="1462">
                    <a:moveTo>
                      <a:pt x="1010" y="906"/>
                    </a:moveTo>
                    <a:lnTo>
                      <a:pt x="965" y="920"/>
                    </a:lnTo>
                    <a:lnTo>
                      <a:pt x="922" y="937"/>
                    </a:lnTo>
                    <a:lnTo>
                      <a:pt x="882" y="957"/>
                    </a:lnTo>
                    <a:lnTo>
                      <a:pt x="843" y="982"/>
                    </a:lnTo>
                    <a:lnTo>
                      <a:pt x="806" y="1009"/>
                    </a:lnTo>
                    <a:lnTo>
                      <a:pt x="772" y="1039"/>
                    </a:lnTo>
                    <a:lnTo>
                      <a:pt x="740" y="1071"/>
                    </a:lnTo>
                    <a:lnTo>
                      <a:pt x="710" y="1107"/>
                    </a:lnTo>
                    <a:lnTo>
                      <a:pt x="684" y="1145"/>
                    </a:lnTo>
                    <a:lnTo>
                      <a:pt x="662" y="1186"/>
                    </a:lnTo>
                    <a:lnTo>
                      <a:pt x="641" y="1228"/>
                    </a:lnTo>
                    <a:lnTo>
                      <a:pt x="625" y="1272"/>
                    </a:lnTo>
                    <a:lnTo>
                      <a:pt x="612" y="1318"/>
                    </a:lnTo>
                    <a:lnTo>
                      <a:pt x="602" y="1364"/>
                    </a:lnTo>
                    <a:lnTo>
                      <a:pt x="595" y="1413"/>
                    </a:lnTo>
                    <a:lnTo>
                      <a:pt x="594" y="1462"/>
                    </a:lnTo>
                    <a:lnTo>
                      <a:pt x="0" y="1462"/>
                    </a:lnTo>
                    <a:lnTo>
                      <a:pt x="1" y="1410"/>
                    </a:lnTo>
                    <a:lnTo>
                      <a:pt x="5" y="1357"/>
                    </a:lnTo>
                    <a:lnTo>
                      <a:pt x="9" y="1307"/>
                    </a:lnTo>
                    <a:lnTo>
                      <a:pt x="16" y="1256"/>
                    </a:lnTo>
                    <a:lnTo>
                      <a:pt x="26" y="1207"/>
                    </a:lnTo>
                    <a:lnTo>
                      <a:pt x="37" y="1158"/>
                    </a:lnTo>
                    <a:lnTo>
                      <a:pt x="50" y="1109"/>
                    </a:lnTo>
                    <a:lnTo>
                      <a:pt x="64" y="1062"/>
                    </a:lnTo>
                    <a:lnTo>
                      <a:pt x="81" y="1014"/>
                    </a:lnTo>
                    <a:lnTo>
                      <a:pt x="98" y="969"/>
                    </a:lnTo>
                    <a:lnTo>
                      <a:pt x="120" y="924"/>
                    </a:lnTo>
                    <a:lnTo>
                      <a:pt x="141" y="880"/>
                    </a:lnTo>
                    <a:lnTo>
                      <a:pt x="165" y="838"/>
                    </a:lnTo>
                    <a:lnTo>
                      <a:pt x="189" y="795"/>
                    </a:lnTo>
                    <a:lnTo>
                      <a:pt x="244" y="715"/>
                    </a:lnTo>
                    <a:lnTo>
                      <a:pt x="306" y="640"/>
                    </a:lnTo>
                    <a:lnTo>
                      <a:pt x="372" y="572"/>
                    </a:lnTo>
                    <a:lnTo>
                      <a:pt x="443" y="508"/>
                    </a:lnTo>
                    <a:lnTo>
                      <a:pt x="482" y="479"/>
                    </a:lnTo>
                    <a:lnTo>
                      <a:pt x="521" y="451"/>
                    </a:lnTo>
                    <a:lnTo>
                      <a:pt x="561" y="425"/>
                    </a:lnTo>
                    <a:lnTo>
                      <a:pt x="602" y="400"/>
                    </a:lnTo>
                    <a:lnTo>
                      <a:pt x="646" y="377"/>
                    </a:lnTo>
                    <a:lnTo>
                      <a:pt x="689" y="356"/>
                    </a:lnTo>
                    <a:lnTo>
                      <a:pt x="733" y="338"/>
                    </a:lnTo>
                    <a:lnTo>
                      <a:pt x="780" y="320"/>
                    </a:lnTo>
                    <a:lnTo>
                      <a:pt x="827" y="305"/>
                    </a:lnTo>
                    <a:lnTo>
                      <a:pt x="874" y="292"/>
                    </a:lnTo>
                    <a:lnTo>
                      <a:pt x="809" y="0"/>
                    </a:lnTo>
                    <a:lnTo>
                      <a:pt x="1507" y="459"/>
                    </a:lnTo>
                    <a:lnTo>
                      <a:pt x="1075" y="1199"/>
                    </a:lnTo>
                    <a:lnTo>
                      <a:pt x="1010" y="906"/>
                    </a:lnTo>
                    <a:close/>
                  </a:path>
                </a:pathLst>
              </a:custGeom>
              <a:solidFill>
                <a:srgbClr val="003399"/>
              </a:solidFill>
              <a:ln w="15875">
                <a:solidFill>
                  <a:srgbClr val="000000"/>
                </a:solidFill>
                <a:round/>
                <a:headEnd/>
                <a:tailEnd/>
              </a:ln>
            </p:spPr>
            <p:txBody>
              <a:bodyPr/>
              <a:lstStyle/>
              <a:p>
                <a:endParaRPr lang="en-US"/>
              </a:p>
            </p:txBody>
          </p:sp>
          <p:sp>
            <p:nvSpPr>
              <p:cNvPr id="7219" name="Freeform 9"/>
              <p:cNvSpPr>
                <a:spLocks/>
              </p:cNvSpPr>
              <p:nvPr/>
            </p:nvSpPr>
            <p:spPr bwMode="auto">
              <a:xfrm>
                <a:off x="1438" y="2126"/>
                <a:ext cx="1447" cy="1523"/>
              </a:xfrm>
              <a:custGeom>
                <a:avLst/>
                <a:gdLst>
                  <a:gd name="T0" fmla="*/ 898 w 1447"/>
                  <a:gd name="T1" fmla="*/ 503 h 1523"/>
                  <a:gd name="T2" fmla="*/ 911 w 1447"/>
                  <a:gd name="T3" fmla="*/ 549 h 1523"/>
                  <a:gd name="T4" fmla="*/ 927 w 1447"/>
                  <a:gd name="T5" fmla="*/ 592 h 1523"/>
                  <a:gd name="T6" fmla="*/ 948 w 1447"/>
                  <a:gd name="T7" fmla="*/ 632 h 1523"/>
                  <a:gd name="T8" fmla="*/ 971 w 1447"/>
                  <a:gd name="T9" fmla="*/ 672 h 1523"/>
                  <a:gd name="T10" fmla="*/ 999 w 1447"/>
                  <a:gd name="T11" fmla="*/ 709 h 1523"/>
                  <a:gd name="T12" fmla="*/ 1028 w 1447"/>
                  <a:gd name="T13" fmla="*/ 743 h 1523"/>
                  <a:gd name="T14" fmla="*/ 1062 w 1447"/>
                  <a:gd name="T15" fmla="*/ 774 h 1523"/>
                  <a:gd name="T16" fmla="*/ 1096 w 1447"/>
                  <a:gd name="T17" fmla="*/ 804 h 1523"/>
                  <a:gd name="T18" fmla="*/ 1133 w 1447"/>
                  <a:gd name="T19" fmla="*/ 830 h 1523"/>
                  <a:gd name="T20" fmla="*/ 1173 w 1447"/>
                  <a:gd name="T21" fmla="*/ 854 h 1523"/>
                  <a:gd name="T22" fmla="*/ 1216 w 1447"/>
                  <a:gd name="T23" fmla="*/ 874 h 1523"/>
                  <a:gd name="T24" fmla="*/ 1259 w 1447"/>
                  <a:gd name="T25" fmla="*/ 890 h 1523"/>
                  <a:gd name="T26" fmla="*/ 1305 w 1447"/>
                  <a:gd name="T27" fmla="*/ 903 h 1523"/>
                  <a:gd name="T28" fmla="*/ 1350 w 1447"/>
                  <a:gd name="T29" fmla="*/ 913 h 1523"/>
                  <a:gd name="T30" fmla="*/ 1399 w 1447"/>
                  <a:gd name="T31" fmla="*/ 920 h 1523"/>
                  <a:gd name="T32" fmla="*/ 1447 w 1447"/>
                  <a:gd name="T33" fmla="*/ 921 h 1523"/>
                  <a:gd name="T34" fmla="*/ 1447 w 1447"/>
                  <a:gd name="T35" fmla="*/ 1523 h 1523"/>
                  <a:gd name="T36" fmla="*/ 1395 w 1447"/>
                  <a:gd name="T37" fmla="*/ 1521 h 1523"/>
                  <a:gd name="T38" fmla="*/ 1345 w 1447"/>
                  <a:gd name="T39" fmla="*/ 1518 h 1523"/>
                  <a:gd name="T40" fmla="*/ 1293 w 1447"/>
                  <a:gd name="T41" fmla="*/ 1513 h 1523"/>
                  <a:gd name="T42" fmla="*/ 1245 w 1447"/>
                  <a:gd name="T43" fmla="*/ 1506 h 1523"/>
                  <a:gd name="T44" fmla="*/ 1195 w 1447"/>
                  <a:gd name="T45" fmla="*/ 1496 h 1523"/>
                  <a:gd name="T46" fmla="*/ 1146 w 1447"/>
                  <a:gd name="T47" fmla="*/ 1485 h 1523"/>
                  <a:gd name="T48" fmla="*/ 1097 w 1447"/>
                  <a:gd name="T49" fmla="*/ 1472 h 1523"/>
                  <a:gd name="T50" fmla="*/ 1050 w 1447"/>
                  <a:gd name="T51" fmla="*/ 1457 h 1523"/>
                  <a:gd name="T52" fmla="*/ 1005 w 1447"/>
                  <a:gd name="T53" fmla="*/ 1441 h 1523"/>
                  <a:gd name="T54" fmla="*/ 960 w 1447"/>
                  <a:gd name="T55" fmla="*/ 1421 h 1523"/>
                  <a:gd name="T56" fmla="*/ 914 w 1447"/>
                  <a:gd name="T57" fmla="*/ 1402 h 1523"/>
                  <a:gd name="T58" fmla="*/ 871 w 1447"/>
                  <a:gd name="T59" fmla="*/ 1379 h 1523"/>
                  <a:gd name="T60" fmla="*/ 829 w 1447"/>
                  <a:gd name="T61" fmla="*/ 1356 h 1523"/>
                  <a:gd name="T62" fmla="*/ 787 w 1447"/>
                  <a:gd name="T63" fmla="*/ 1330 h 1523"/>
                  <a:gd name="T64" fmla="*/ 707 w 1447"/>
                  <a:gd name="T65" fmla="*/ 1276 h 1523"/>
                  <a:gd name="T66" fmla="*/ 634 w 1447"/>
                  <a:gd name="T67" fmla="*/ 1214 h 1523"/>
                  <a:gd name="T68" fmla="*/ 565 w 1447"/>
                  <a:gd name="T69" fmla="*/ 1147 h 1523"/>
                  <a:gd name="T70" fmla="*/ 502 w 1447"/>
                  <a:gd name="T71" fmla="*/ 1073 h 1523"/>
                  <a:gd name="T72" fmla="*/ 473 w 1447"/>
                  <a:gd name="T73" fmla="*/ 1036 h 1523"/>
                  <a:gd name="T74" fmla="*/ 445 w 1447"/>
                  <a:gd name="T75" fmla="*/ 997 h 1523"/>
                  <a:gd name="T76" fmla="*/ 419 w 1447"/>
                  <a:gd name="T77" fmla="*/ 956 h 1523"/>
                  <a:gd name="T78" fmla="*/ 395 w 1447"/>
                  <a:gd name="T79" fmla="*/ 913 h 1523"/>
                  <a:gd name="T80" fmla="*/ 372 w 1447"/>
                  <a:gd name="T81" fmla="*/ 871 h 1523"/>
                  <a:gd name="T82" fmla="*/ 351 w 1447"/>
                  <a:gd name="T83" fmla="*/ 827 h 1523"/>
                  <a:gd name="T84" fmla="*/ 333 w 1447"/>
                  <a:gd name="T85" fmla="*/ 781 h 1523"/>
                  <a:gd name="T86" fmla="*/ 316 w 1447"/>
                  <a:gd name="T87" fmla="*/ 735 h 1523"/>
                  <a:gd name="T88" fmla="*/ 301 w 1447"/>
                  <a:gd name="T89" fmla="*/ 688 h 1523"/>
                  <a:gd name="T90" fmla="*/ 288 w 1447"/>
                  <a:gd name="T91" fmla="*/ 641 h 1523"/>
                  <a:gd name="T92" fmla="*/ 0 w 1447"/>
                  <a:gd name="T93" fmla="*/ 706 h 1523"/>
                  <a:gd name="T94" fmla="*/ 453 w 1447"/>
                  <a:gd name="T95" fmla="*/ 0 h 1523"/>
                  <a:gd name="T96" fmla="*/ 1186 w 1447"/>
                  <a:gd name="T97" fmla="*/ 438 h 1523"/>
                  <a:gd name="T98" fmla="*/ 898 w 1447"/>
                  <a:gd name="T99" fmla="*/ 503 h 15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47"/>
                  <a:gd name="T151" fmla="*/ 0 h 1523"/>
                  <a:gd name="T152" fmla="*/ 1447 w 1447"/>
                  <a:gd name="T153" fmla="*/ 1523 h 15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47" h="1523">
                    <a:moveTo>
                      <a:pt x="898" y="503"/>
                    </a:moveTo>
                    <a:lnTo>
                      <a:pt x="911" y="549"/>
                    </a:lnTo>
                    <a:lnTo>
                      <a:pt x="927" y="592"/>
                    </a:lnTo>
                    <a:lnTo>
                      <a:pt x="948" y="632"/>
                    </a:lnTo>
                    <a:lnTo>
                      <a:pt x="971" y="672"/>
                    </a:lnTo>
                    <a:lnTo>
                      <a:pt x="999" y="709"/>
                    </a:lnTo>
                    <a:lnTo>
                      <a:pt x="1028" y="743"/>
                    </a:lnTo>
                    <a:lnTo>
                      <a:pt x="1062" y="774"/>
                    </a:lnTo>
                    <a:lnTo>
                      <a:pt x="1096" y="804"/>
                    </a:lnTo>
                    <a:lnTo>
                      <a:pt x="1133" y="830"/>
                    </a:lnTo>
                    <a:lnTo>
                      <a:pt x="1173" y="854"/>
                    </a:lnTo>
                    <a:lnTo>
                      <a:pt x="1216" y="874"/>
                    </a:lnTo>
                    <a:lnTo>
                      <a:pt x="1259" y="890"/>
                    </a:lnTo>
                    <a:lnTo>
                      <a:pt x="1305" y="903"/>
                    </a:lnTo>
                    <a:lnTo>
                      <a:pt x="1350" y="913"/>
                    </a:lnTo>
                    <a:lnTo>
                      <a:pt x="1399" y="920"/>
                    </a:lnTo>
                    <a:lnTo>
                      <a:pt x="1447" y="921"/>
                    </a:lnTo>
                    <a:lnTo>
                      <a:pt x="1447" y="1523"/>
                    </a:lnTo>
                    <a:lnTo>
                      <a:pt x="1395" y="1521"/>
                    </a:lnTo>
                    <a:lnTo>
                      <a:pt x="1345" y="1518"/>
                    </a:lnTo>
                    <a:lnTo>
                      <a:pt x="1293" y="1513"/>
                    </a:lnTo>
                    <a:lnTo>
                      <a:pt x="1245" y="1506"/>
                    </a:lnTo>
                    <a:lnTo>
                      <a:pt x="1195" y="1496"/>
                    </a:lnTo>
                    <a:lnTo>
                      <a:pt x="1146" y="1485"/>
                    </a:lnTo>
                    <a:lnTo>
                      <a:pt x="1097" y="1472"/>
                    </a:lnTo>
                    <a:lnTo>
                      <a:pt x="1050" y="1457"/>
                    </a:lnTo>
                    <a:lnTo>
                      <a:pt x="1005" y="1441"/>
                    </a:lnTo>
                    <a:lnTo>
                      <a:pt x="960" y="1421"/>
                    </a:lnTo>
                    <a:lnTo>
                      <a:pt x="914" y="1402"/>
                    </a:lnTo>
                    <a:lnTo>
                      <a:pt x="871" y="1379"/>
                    </a:lnTo>
                    <a:lnTo>
                      <a:pt x="829" y="1356"/>
                    </a:lnTo>
                    <a:lnTo>
                      <a:pt x="787" y="1330"/>
                    </a:lnTo>
                    <a:lnTo>
                      <a:pt x="707" y="1276"/>
                    </a:lnTo>
                    <a:lnTo>
                      <a:pt x="634" y="1214"/>
                    </a:lnTo>
                    <a:lnTo>
                      <a:pt x="565" y="1147"/>
                    </a:lnTo>
                    <a:lnTo>
                      <a:pt x="502" y="1073"/>
                    </a:lnTo>
                    <a:lnTo>
                      <a:pt x="473" y="1036"/>
                    </a:lnTo>
                    <a:lnTo>
                      <a:pt x="445" y="997"/>
                    </a:lnTo>
                    <a:lnTo>
                      <a:pt x="419" y="956"/>
                    </a:lnTo>
                    <a:lnTo>
                      <a:pt x="395" y="913"/>
                    </a:lnTo>
                    <a:lnTo>
                      <a:pt x="372" y="871"/>
                    </a:lnTo>
                    <a:lnTo>
                      <a:pt x="351" y="827"/>
                    </a:lnTo>
                    <a:lnTo>
                      <a:pt x="333" y="781"/>
                    </a:lnTo>
                    <a:lnTo>
                      <a:pt x="316" y="735"/>
                    </a:lnTo>
                    <a:lnTo>
                      <a:pt x="301" y="688"/>
                    </a:lnTo>
                    <a:lnTo>
                      <a:pt x="288" y="641"/>
                    </a:lnTo>
                    <a:lnTo>
                      <a:pt x="0" y="706"/>
                    </a:lnTo>
                    <a:lnTo>
                      <a:pt x="453" y="0"/>
                    </a:lnTo>
                    <a:lnTo>
                      <a:pt x="1186" y="438"/>
                    </a:lnTo>
                    <a:lnTo>
                      <a:pt x="898" y="503"/>
                    </a:lnTo>
                    <a:close/>
                  </a:path>
                </a:pathLst>
              </a:custGeom>
              <a:solidFill>
                <a:srgbClr val="003399"/>
              </a:solidFill>
              <a:ln w="15875">
                <a:solidFill>
                  <a:srgbClr val="000000"/>
                </a:solidFill>
                <a:round/>
                <a:headEnd/>
                <a:tailEnd/>
              </a:ln>
            </p:spPr>
            <p:txBody>
              <a:bodyPr/>
              <a:lstStyle/>
              <a:p>
                <a:endParaRPr lang="en-US"/>
              </a:p>
            </p:txBody>
          </p:sp>
          <p:sp>
            <p:nvSpPr>
              <p:cNvPr id="7220" name="Freeform 10"/>
              <p:cNvSpPr>
                <a:spLocks/>
              </p:cNvSpPr>
              <p:nvPr/>
            </p:nvSpPr>
            <p:spPr bwMode="auto">
              <a:xfrm>
                <a:off x="2466" y="2533"/>
                <a:ext cx="1523" cy="1357"/>
              </a:xfrm>
              <a:custGeom>
                <a:avLst/>
                <a:gdLst>
                  <a:gd name="T0" fmla="*/ 560 w 1523"/>
                  <a:gd name="T1" fmla="*/ 327 h 1357"/>
                  <a:gd name="T2" fmla="*/ 615 w 1523"/>
                  <a:gd name="T3" fmla="*/ 309 h 1357"/>
                  <a:gd name="T4" fmla="*/ 668 w 1523"/>
                  <a:gd name="T5" fmla="*/ 284 h 1357"/>
                  <a:gd name="T6" fmla="*/ 719 w 1523"/>
                  <a:gd name="T7" fmla="*/ 255 h 1357"/>
                  <a:gd name="T8" fmla="*/ 767 w 1523"/>
                  <a:gd name="T9" fmla="*/ 220 h 1357"/>
                  <a:gd name="T10" fmla="*/ 811 w 1523"/>
                  <a:gd name="T11" fmla="*/ 181 h 1357"/>
                  <a:gd name="T12" fmla="*/ 851 w 1523"/>
                  <a:gd name="T13" fmla="*/ 139 h 1357"/>
                  <a:gd name="T14" fmla="*/ 889 w 1523"/>
                  <a:gd name="T15" fmla="*/ 91 h 1357"/>
                  <a:gd name="T16" fmla="*/ 921 w 1523"/>
                  <a:gd name="T17" fmla="*/ 41 h 1357"/>
                  <a:gd name="T18" fmla="*/ 1523 w 1523"/>
                  <a:gd name="T19" fmla="*/ 413 h 1357"/>
                  <a:gd name="T20" fmla="*/ 1489 w 1523"/>
                  <a:gd name="T21" fmla="*/ 469 h 1357"/>
                  <a:gd name="T22" fmla="*/ 1453 w 1523"/>
                  <a:gd name="T23" fmla="*/ 523 h 1357"/>
                  <a:gd name="T24" fmla="*/ 1415 w 1523"/>
                  <a:gd name="T25" fmla="*/ 575 h 1357"/>
                  <a:gd name="T26" fmla="*/ 1374 w 1523"/>
                  <a:gd name="T27" fmla="*/ 626 h 1357"/>
                  <a:gd name="T28" fmla="*/ 1332 w 1523"/>
                  <a:gd name="T29" fmla="*/ 673 h 1357"/>
                  <a:gd name="T30" fmla="*/ 1287 w 1523"/>
                  <a:gd name="T31" fmla="*/ 717 h 1357"/>
                  <a:gd name="T32" fmla="*/ 1240 w 1523"/>
                  <a:gd name="T33" fmla="*/ 761 h 1357"/>
                  <a:gd name="T34" fmla="*/ 1191 w 1523"/>
                  <a:gd name="T35" fmla="*/ 800 h 1357"/>
                  <a:gd name="T36" fmla="*/ 1139 w 1523"/>
                  <a:gd name="T37" fmla="*/ 839 h 1357"/>
                  <a:gd name="T38" fmla="*/ 1088 w 1523"/>
                  <a:gd name="T39" fmla="*/ 874 h 1357"/>
                  <a:gd name="T40" fmla="*/ 1034 w 1523"/>
                  <a:gd name="T41" fmla="*/ 908 h 1357"/>
                  <a:gd name="T42" fmla="*/ 979 w 1523"/>
                  <a:gd name="T43" fmla="*/ 937 h 1357"/>
                  <a:gd name="T44" fmla="*/ 921 w 1523"/>
                  <a:gd name="T45" fmla="*/ 965 h 1357"/>
                  <a:gd name="T46" fmla="*/ 863 w 1523"/>
                  <a:gd name="T47" fmla="*/ 990 h 1357"/>
                  <a:gd name="T48" fmla="*/ 804 w 1523"/>
                  <a:gd name="T49" fmla="*/ 1011 h 1357"/>
                  <a:gd name="T50" fmla="*/ 743 w 1523"/>
                  <a:gd name="T51" fmla="*/ 1031 h 1357"/>
                  <a:gd name="T52" fmla="*/ 829 w 1523"/>
                  <a:gd name="T53" fmla="*/ 1357 h 1357"/>
                  <a:gd name="T54" fmla="*/ 0 w 1523"/>
                  <a:gd name="T55" fmla="*/ 862 h 1357"/>
                  <a:gd name="T56" fmla="*/ 474 w 1523"/>
                  <a:gd name="T57" fmla="*/ 0 h 1357"/>
                  <a:gd name="T58" fmla="*/ 560 w 1523"/>
                  <a:gd name="T59" fmla="*/ 327 h 13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23"/>
                  <a:gd name="T91" fmla="*/ 0 h 1357"/>
                  <a:gd name="T92" fmla="*/ 1523 w 1523"/>
                  <a:gd name="T93" fmla="*/ 1357 h 135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23" h="1357">
                    <a:moveTo>
                      <a:pt x="560" y="327"/>
                    </a:moveTo>
                    <a:lnTo>
                      <a:pt x="615" y="309"/>
                    </a:lnTo>
                    <a:lnTo>
                      <a:pt x="668" y="284"/>
                    </a:lnTo>
                    <a:lnTo>
                      <a:pt x="719" y="255"/>
                    </a:lnTo>
                    <a:lnTo>
                      <a:pt x="767" y="220"/>
                    </a:lnTo>
                    <a:lnTo>
                      <a:pt x="811" y="181"/>
                    </a:lnTo>
                    <a:lnTo>
                      <a:pt x="851" y="139"/>
                    </a:lnTo>
                    <a:lnTo>
                      <a:pt x="889" y="91"/>
                    </a:lnTo>
                    <a:lnTo>
                      <a:pt x="921" y="41"/>
                    </a:lnTo>
                    <a:lnTo>
                      <a:pt x="1523" y="413"/>
                    </a:lnTo>
                    <a:lnTo>
                      <a:pt x="1489" y="469"/>
                    </a:lnTo>
                    <a:lnTo>
                      <a:pt x="1453" y="523"/>
                    </a:lnTo>
                    <a:lnTo>
                      <a:pt x="1415" y="575"/>
                    </a:lnTo>
                    <a:lnTo>
                      <a:pt x="1374" y="626"/>
                    </a:lnTo>
                    <a:lnTo>
                      <a:pt x="1332" y="673"/>
                    </a:lnTo>
                    <a:lnTo>
                      <a:pt x="1287" y="717"/>
                    </a:lnTo>
                    <a:lnTo>
                      <a:pt x="1240" y="761"/>
                    </a:lnTo>
                    <a:lnTo>
                      <a:pt x="1191" y="800"/>
                    </a:lnTo>
                    <a:lnTo>
                      <a:pt x="1139" y="839"/>
                    </a:lnTo>
                    <a:lnTo>
                      <a:pt x="1088" y="874"/>
                    </a:lnTo>
                    <a:lnTo>
                      <a:pt x="1034" y="908"/>
                    </a:lnTo>
                    <a:lnTo>
                      <a:pt x="979" y="937"/>
                    </a:lnTo>
                    <a:lnTo>
                      <a:pt x="921" y="965"/>
                    </a:lnTo>
                    <a:lnTo>
                      <a:pt x="863" y="990"/>
                    </a:lnTo>
                    <a:lnTo>
                      <a:pt x="804" y="1011"/>
                    </a:lnTo>
                    <a:lnTo>
                      <a:pt x="743" y="1031"/>
                    </a:lnTo>
                    <a:lnTo>
                      <a:pt x="829" y="1357"/>
                    </a:lnTo>
                    <a:lnTo>
                      <a:pt x="0" y="862"/>
                    </a:lnTo>
                    <a:lnTo>
                      <a:pt x="474" y="0"/>
                    </a:lnTo>
                    <a:lnTo>
                      <a:pt x="560" y="327"/>
                    </a:lnTo>
                    <a:close/>
                  </a:path>
                </a:pathLst>
              </a:custGeom>
              <a:solidFill>
                <a:srgbClr val="003399"/>
              </a:solidFill>
              <a:ln w="15875">
                <a:solidFill>
                  <a:srgbClr val="000000"/>
                </a:solidFill>
                <a:round/>
                <a:headEnd/>
                <a:tailEnd/>
              </a:ln>
            </p:spPr>
            <p:txBody>
              <a:bodyPr/>
              <a:lstStyle/>
              <a:p>
                <a:endParaRPr lang="en-US"/>
              </a:p>
            </p:txBody>
          </p:sp>
        </p:grpSp>
        <p:grpSp>
          <p:nvGrpSpPr>
            <p:cNvPr id="4" name="Group 11"/>
            <p:cNvGrpSpPr>
              <a:grpSpLocks/>
            </p:cNvGrpSpPr>
            <p:nvPr/>
          </p:nvGrpSpPr>
          <p:grpSpPr bwMode="auto">
            <a:xfrm>
              <a:off x="2035" y="1559"/>
              <a:ext cx="891" cy="420"/>
              <a:chOff x="2035" y="1559"/>
              <a:chExt cx="891" cy="420"/>
            </a:xfrm>
          </p:grpSpPr>
          <p:sp>
            <p:nvSpPr>
              <p:cNvPr id="7207" name="Freeform 12"/>
              <p:cNvSpPr>
                <a:spLocks/>
              </p:cNvSpPr>
              <p:nvPr/>
            </p:nvSpPr>
            <p:spPr bwMode="auto">
              <a:xfrm>
                <a:off x="2035" y="1754"/>
                <a:ext cx="135" cy="225"/>
              </a:xfrm>
              <a:custGeom>
                <a:avLst/>
                <a:gdLst>
                  <a:gd name="T0" fmla="*/ 0 w 135"/>
                  <a:gd name="T1" fmla="*/ 44 h 225"/>
                  <a:gd name="T2" fmla="*/ 24 w 135"/>
                  <a:gd name="T3" fmla="*/ 36 h 225"/>
                  <a:gd name="T4" fmla="*/ 49 w 135"/>
                  <a:gd name="T5" fmla="*/ 28 h 225"/>
                  <a:gd name="T6" fmla="*/ 58 w 135"/>
                  <a:gd name="T7" fmla="*/ 80 h 225"/>
                  <a:gd name="T8" fmla="*/ 67 w 135"/>
                  <a:gd name="T9" fmla="*/ 132 h 225"/>
                  <a:gd name="T10" fmla="*/ 76 w 135"/>
                  <a:gd name="T11" fmla="*/ 75 h 225"/>
                  <a:gd name="T12" fmla="*/ 86 w 135"/>
                  <a:gd name="T13" fmla="*/ 16 h 225"/>
                  <a:gd name="T14" fmla="*/ 110 w 135"/>
                  <a:gd name="T15" fmla="*/ 8 h 225"/>
                  <a:gd name="T16" fmla="*/ 135 w 135"/>
                  <a:gd name="T17" fmla="*/ 0 h 225"/>
                  <a:gd name="T18" fmla="*/ 135 w 135"/>
                  <a:gd name="T19" fmla="*/ 181 h 225"/>
                  <a:gd name="T20" fmla="*/ 120 w 135"/>
                  <a:gd name="T21" fmla="*/ 186 h 225"/>
                  <a:gd name="T22" fmla="*/ 104 w 135"/>
                  <a:gd name="T23" fmla="*/ 191 h 225"/>
                  <a:gd name="T24" fmla="*/ 104 w 135"/>
                  <a:gd name="T25" fmla="*/ 54 h 225"/>
                  <a:gd name="T26" fmla="*/ 92 w 135"/>
                  <a:gd name="T27" fmla="*/ 126 h 225"/>
                  <a:gd name="T28" fmla="*/ 81 w 135"/>
                  <a:gd name="T29" fmla="*/ 199 h 225"/>
                  <a:gd name="T30" fmla="*/ 68 w 135"/>
                  <a:gd name="T31" fmla="*/ 204 h 225"/>
                  <a:gd name="T32" fmla="*/ 54 w 135"/>
                  <a:gd name="T33" fmla="*/ 207 h 225"/>
                  <a:gd name="T34" fmla="*/ 42 w 135"/>
                  <a:gd name="T35" fmla="*/ 142 h 225"/>
                  <a:gd name="T36" fmla="*/ 31 w 135"/>
                  <a:gd name="T37" fmla="*/ 77 h 225"/>
                  <a:gd name="T38" fmla="*/ 31 w 135"/>
                  <a:gd name="T39" fmla="*/ 147 h 225"/>
                  <a:gd name="T40" fmla="*/ 31 w 135"/>
                  <a:gd name="T41" fmla="*/ 215 h 225"/>
                  <a:gd name="T42" fmla="*/ 15 w 135"/>
                  <a:gd name="T43" fmla="*/ 220 h 225"/>
                  <a:gd name="T44" fmla="*/ 0 w 135"/>
                  <a:gd name="T45" fmla="*/ 225 h 225"/>
                  <a:gd name="T46" fmla="*/ 0 w 135"/>
                  <a:gd name="T47" fmla="*/ 44 h 2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5"/>
                  <a:gd name="T73" fmla="*/ 0 h 225"/>
                  <a:gd name="T74" fmla="*/ 135 w 135"/>
                  <a:gd name="T75" fmla="*/ 225 h 2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5" h="225">
                    <a:moveTo>
                      <a:pt x="0" y="44"/>
                    </a:moveTo>
                    <a:lnTo>
                      <a:pt x="24" y="36"/>
                    </a:lnTo>
                    <a:lnTo>
                      <a:pt x="49" y="28"/>
                    </a:lnTo>
                    <a:lnTo>
                      <a:pt x="58" y="80"/>
                    </a:lnTo>
                    <a:lnTo>
                      <a:pt x="67" y="132"/>
                    </a:lnTo>
                    <a:lnTo>
                      <a:pt x="76" y="75"/>
                    </a:lnTo>
                    <a:lnTo>
                      <a:pt x="86" y="16"/>
                    </a:lnTo>
                    <a:lnTo>
                      <a:pt x="110" y="8"/>
                    </a:lnTo>
                    <a:lnTo>
                      <a:pt x="135" y="0"/>
                    </a:lnTo>
                    <a:lnTo>
                      <a:pt x="135" y="181"/>
                    </a:lnTo>
                    <a:lnTo>
                      <a:pt x="120" y="186"/>
                    </a:lnTo>
                    <a:lnTo>
                      <a:pt x="104" y="191"/>
                    </a:lnTo>
                    <a:lnTo>
                      <a:pt x="104" y="54"/>
                    </a:lnTo>
                    <a:lnTo>
                      <a:pt x="92" y="126"/>
                    </a:lnTo>
                    <a:lnTo>
                      <a:pt x="81" y="199"/>
                    </a:lnTo>
                    <a:lnTo>
                      <a:pt x="68" y="204"/>
                    </a:lnTo>
                    <a:lnTo>
                      <a:pt x="54" y="207"/>
                    </a:lnTo>
                    <a:lnTo>
                      <a:pt x="42" y="142"/>
                    </a:lnTo>
                    <a:lnTo>
                      <a:pt x="31" y="77"/>
                    </a:lnTo>
                    <a:lnTo>
                      <a:pt x="31" y="147"/>
                    </a:lnTo>
                    <a:lnTo>
                      <a:pt x="31" y="215"/>
                    </a:lnTo>
                    <a:lnTo>
                      <a:pt x="15" y="220"/>
                    </a:lnTo>
                    <a:lnTo>
                      <a:pt x="0" y="225"/>
                    </a:lnTo>
                    <a:lnTo>
                      <a:pt x="0" y="44"/>
                    </a:lnTo>
                    <a:close/>
                  </a:path>
                </a:pathLst>
              </a:custGeom>
              <a:solidFill>
                <a:srgbClr val="FFFFCC"/>
              </a:solidFill>
              <a:ln w="15875">
                <a:solidFill>
                  <a:srgbClr val="FFFFCC"/>
                </a:solidFill>
                <a:round/>
                <a:headEnd/>
                <a:tailEnd/>
              </a:ln>
            </p:spPr>
            <p:txBody>
              <a:bodyPr/>
              <a:lstStyle/>
              <a:p>
                <a:endParaRPr lang="en-US"/>
              </a:p>
            </p:txBody>
          </p:sp>
          <p:sp>
            <p:nvSpPr>
              <p:cNvPr id="7208" name="Freeform 13"/>
              <p:cNvSpPr>
                <a:spLocks noEditPoints="1"/>
              </p:cNvSpPr>
              <p:nvPr/>
            </p:nvSpPr>
            <p:spPr bwMode="auto">
              <a:xfrm>
                <a:off x="2192" y="1736"/>
                <a:ext cx="33" cy="193"/>
              </a:xfrm>
              <a:custGeom>
                <a:avLst/>
                <a:gdLst>
                  <a:gd name="T0" fmla="*/ 0 w 33"/>
                  <a:gd name="T1" fmla="*/ 11 h 193"/>
                  <a:gd name="T2" fmla="*/ 16 w 33"/>
                  <a:gd name="T3" fmla="*/ 5 h 193"/>
                  <a:gd name="T4" fmla="*/ 33 w 33"/>
                  <a:gd name="T5" fmla="*/ 0 h 193"/>
                  <a:gd name="T6" fmla="*/ 33 w 33"/>
                  <a:gd name="T7" fmla="*/ 34 h 193"/>
                  <a:gd name="T8" fmla="*/ 16 w 33"/>
                  <a:gd name="T9" fmla="*/ 39 h 193"/>
                  <a:gd name="T10" fmla="*/ 0 w 33"/>
                  <a:gd name="T11" fmla="*/ 46 h 193"/>
                  <a:gd name="T12" fmla="*/ 0 w 33"/>
                  <a:gd name="T13" fmla="*/ 11 h 193"/>
                  <a:gd name="T14" fmla="*/ 0 w 33"/>
                  <a:gd name="T15" fmla="*/ 60 h 193"/>
                  <a:gd name="T16" fmla="*/ 16 w 33"/>
                  <a:gd name="T17" fmla="*/ 55 h 193"/>
                  <a:gd name="T18" fmla="*/ 33 w 33"/>
                  <a:gd name="T19" fmla="*/ 49 h 193"/>
                  <a:gd name="T20" fmla="*/ 33 w 33"/>
                  <a:gd name="T21" fmla="*/ 181 h 193"/>
                  <a:gd name="T22" fmla="*/ 16 w 33"/>
                  <a:gd name="T23" fmla="*/ 186 h 193"/>
                  <a:gd name="T24" fmla="*/ 0 w 33"/>
                  <a:gd name="T25" fmla="*/ 193 h 193"/>
                  <a:gd name="T26" fmla="*/ 0 w 33"/>
                  <a:gd name="T27" fmla="*/ 60 h 1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93"/>
                  <a:gd name="T44" fmla="*/ 33 w 33"/>
                  <a:gd name="T45" fmla="*/ 193 h 1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93">
                    <a:moveTo>
                      <a:pt x="0" y="11"/>
                    </a:moveTo>
                    <a:lnTo>
                      <a:pt x="16" y="5"/>
                    </a:lnTo>
                    <a:lnTo>
                      <a:pt x="33" y="0"/>
                    </a:lnTo>
                    <a:lnTo>
                      <a:pt x="33" y="34"/>
                    </a:lnTo>
                    <a:lnTo>
                      <a:pt x="16" y="39"/>
                    </a:lnTo>
                    <a:lnTo>
                      <a:pt x="0" y="46"/>
                    </a:lnTo>
                    <a:lnTo>
                      <a:pt x="0" y="11"/>
                    </a:lnTo>
                    <a:close/>
                    <a:moveTo>
                      <a:pt x="0" y="60"/>
                    </a:moveTo>
                    <a:lnTo>
                      <a:pt x="16" y="55"/>
                    </a:lnTo>
                    <a:lnTo>
                      <a:pt x="33" y="49"/>
                    </a:lnTo>
                    <a:lnTo>
                      <a:pt x="33" y="181"/>
                    </a:lnTo>
                    <a:lnTo>
                      <a:pt x="16" y="186"/>
                    </a:lnTo>
                    <a:lnTo>
                      <a:pt x="0" y="193"/>
                    </a:lnTo>
                    <a:lnTo>
                      <a:pt x="0" y="60"/>
                    </a:lnTo>
                    <a:close/>
                  </a:path>
                </a:pathLst>
              </a:custGeom>
              <a:solidFill>
                <a:srgbClr val="FFFFCC"/>
              </a:solidFill>
              <a:ln w="15875">
                <a:solidFill>
                  <a:srgbClr val="FFFFCC"/>
                </a:solidFill>
                <a:round/>
                <a:headEnd/>
                <a:tailEnd/>
              </a:ln>
            </p:spPr>
            <p:txBody>
              <a:bodyPr/>
              <a:lstStyle/>
              <a:p>
                <a:endParaRPr lang="en-US"/>
              </a:p>
            </p:txBody>
          </p:sp>
          <p:sp>
            <p:nvSpPr>
              <p:cNvPr id="7209" name="Freeform 14"/>
              <p:cNvSpPr>
                <a:spLocks/>
              </p:cNvSpPr>
              <p:nvPr/>
            </p:nvSpPr>
            <p:spPr bwMode="auto">
              <a:xfrm>
                <a:off x="2241" y="1716"/>
                <a:ext cx="65" cy="188"/>
              </a:xfrm>
              <a:custGeom>
                <a:avLst/>
                <a:gdLst>
                  <a:gd name="T0" fmla="*/ 45 w 65"/>
                  <a:gd name="T1" fmla="*/ 0 h 188"/>
                  <a:gd name="T2" fmla="*/ 45 w 65"/>
                  <a:gd name="T3" fmla="*/ 49 h 188"/>
                  <a:gd name="T4" fmla="*/ 55 w 65"/>
                  <a:gd name="T5" fmla="*/ 48 h 188"/>
                  <a:gd name="T6" fmla="*/ 63 w 65"/>
                  <a:gd name="T7" fmla="*/ 44 h 188"/>
                  <a:gd name="T8" fmla="*/ 63 w 65"/>
                  <a:gd name="T9" fmla="*/ 62 h 188"/>
                  <a:gd name="T10" fmla="*/ 63 w 65"/>
                  <a:gd name="T11" fmla="*/ 80 h 188"/>
                  <a:gd name="T12" fmla="*/ 55 w 65"/>
                  <a:gd name="T13" fmla="*/ 84 h 188"/>
                  <a:gd name="T14" fmla="*/ 45 w 65"/>
                  <a:gd name="T15" fmla="*/ 87 h 188"/>
                  <a:gd name="T16" fmla="*/ 45 w 65"/>
                  <a:gd name="T17" fmla="*/ 110 h 188"/>
                  <a:gd name="T18" fmla="*/ 45 w 65"/>
                  <a:gd name="T19" fmla="*/ 133 h 188"/>
                  <a:gd name="T20" fmla="*/ 45 w 65"/>
                  <a:gd name="T21" fmla="*/ 141 h 188"/>
                  <a:gd name="T22" fmla="*/ 45 w 65"/>
                  <a:gd name="T23" fmla="*/ 144 h 188"/>
                  <a:gd name="T24" fmla="*/ 48 w 65"/>
                  <a:gd name="T25" fmla="*/ 146 h 188"/>
                  <a:gd name="T26" fmla="*/ 52 w 65"/>
                  <a:gd name="T27" fmla="*/ 146 h 188"/>
                  <a:gd name="T28" fmla="*/ 56 w 65"/>
                  <a:gd name="T29" fmla="*/ 144 h 188"/>
                  <a:gd name="T30" fmla="*/ 61 w 65"/>
                  <a:gd name="T31" fmla="*/ 139 h 188"/>
                  <a:gd name="T32" fmla="*/ 63 w 65"/>
                  <a:gd name="T33" fmla="*/ 157 h 188"/>
                  <a:gd name="T34" fmla="*/ 65 w 65"/>
                  <a:gd name="T35" fmla="*/ 173 h 188"/>
                  <a:gd name="T36" fmla="*/ 53 w 65"/>
                  <a:gd name="T37" fmla="*/ 180 h 188"/>
                  <a:gd name="T38" fmla="*/ 42 w 65"/>
                  <a:gd name="T39" fmla="*/ 185 h 188"/>
                  <a:gd name="T40" fmla="*/ 31 w 65"/>
                  <a:gd name="T41" fmla="*/ 188 h 188"/>
                  <a:gd name="T42" fmla="*/ 22 w 65"/>
                  <a:gd name="T43" fmla="*/ 186 h 188"/>
                  <a:gd name="T44" fmla="*/ 18 w 65"/>
                  <a:gd name="T45" fmla="*/ 182 h 188"/>
                  <a:gd name="T46" fmla="*/ 14 w 65"/>
                  <a:gd name="T47" fmla="*/ 175 h 188"/>
                  <a:gd name="T48" fmla="*/ 13 w 65"/>
                  <a:gd name="T49" fmla="*/ 162 h 188"/>
                  <a:gd name="T50" fmla="*/ 11 w 65"/>
                  <a:gd name="T51" fmla="*/ 154 h 188"/>
                  <a:gd name="T52" fmla="*/ 11 w 65"/>
                  <a:gd name="T53" fmla="*/ 144 h 188"/>
                  <a:gd name="T54" fmla="*/ 11 w 65"/>
                  <a:gd name="T55" fmla="*/ 121 h 188"/>
                  <a:gd name="T56" fmla="*/ 11 w 65"/>
                  <a:gd name="T57" fmla="*/ 97 h 188"/>
                  <a:gd name="T58" fmla="*/ 6 w 65"/>
                  <a:gd name="T59" fmla="*/ 100 h 188"/>
                  <a:gd name="T60" fmla="*/ 0 w 65"/>
                  <a:gd name="T61" fmla="*/ 102 h 188"/>
                  <a:gd name="T62" fmla="*/ 0 w 65"/>
                  <a:gd name="T63" fmla="*/ 84 h 188"/>
                  <a:gd name="T64" fmla="*/ 0 w 65"/>
                  <a:gd name="T65" fmla="*/ 64 h 188"/>
                  <a:gd name="T66" fmla="*/ 6 w 65"/>
                  <a:gd name="T67" fmla="*/ 62 h 188"/>
                  <a:gd name="T68" fmla="*/ 11 w 65"/>
                  <a:gd name="T69" fmla="*/ 61 h 188"/>
                  <a:gd name="T70" fmla="*/ 11 w 65"/>
                  <a:gd name="T71" fmla="*/ 36 h 188"/>
                  <a:gd name="T72" fmla="*/ 29 w 65"/>
                  <a:gd name="T73" fmla="*/ 18 h 188"/>
                  <a:gd name="T74" fmla="*/ 45 w 65"/>
                  <a:gd name="T75" fmla="*/ 0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5"/>
                  <a:gd name="T115" fmla="*/ 0 h 188"/>
                  <a:gd name="T116" fmla="*/ 65 w 65"/>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5" h="188">
                    <a:moveTo>
                      <a:pt x="45" y="0"/>
                    </a:moveTo>
                    <a:lnTo>
                      <a:pt x="45" y="49"/>
                    </a:lnTo>
                    <a:lnTo>
                      <a:pt x="55" y="48"/>
                    </a:lnTo>
                    <a:lnTo>
                      <a:pt x="63" y="44"/>
                    </a:lnTo>
                    <a:lnTo>
                      <a:pt x="63" y="62"/>
                    </a:lnTo>
                    <a:lnTo>
                      <a:pt x="63" y="80"/>
                    </a:lnTo>
                    <a:lnTo>
                      <a:pt x="55" y="84"/>
                    </a:lnTo>
                    <a:lnTo>
                      <a:pt x="45" y="87"/>
                    </a:lnTo>
                    <a:lnTo>
                      <a:pt x="45" y="110"/>
                    </a:lnTo>
                    <a:lnTo>
                      <a:pt x="45" y="133"/>
                    </a:lnTo>
                    <a:lnTo>
                      <a:pt x="45" y="141"/>
                    </a:lnTo>
                    <a:lnTo>
                      <a:pt x="45" y="144"/>
                    </a:lnTo>
                    <a:lnTo>
                      <a:pt x="48" y="146"/>
                    </a:lnTo>
                    <a:lnTo>
                      <a:pt x="52" y="146"/>
                    </a:lnTo>
                    <a:lnTo>
                      <a:pt x="56" y="144"/>
                    </a:lnTo>
                    <a:lnTo>
                      <a:pt x="61" y="139"/>
                    </a:lnTo>
                    <a:lnTo>
                      <a:pt x="63" y="157"/>
                    </a:lnTo>
                    <a:lnTo>
                      <a:pt x="65" y="173"/>
                    </a:lnTo>
                    <a:lnTo>
                      <a:pt x="53" y="180"/>
                    </a:lnTo>
                    <a:lnTo>
                      <a:pt x="42" y="185"/>
                    </a:lnTo>
                    <a:lnTo>
                      <a:pt x="31" y="188"/>
                    </a:lnTo>
                    <a:lnTo>
                      <a:pt x="22" y="186"/>
                    </a:lnTo>
                    <a:lnTo>
                      <a:pt x="18" y="182"/>
                    </a:lnTo>
                    <a:lnTo>
                      <a:pt x="14" y="175"/>
                    </a:lnTo>
                    <a:lnTo>
                      <a:pt x="13" y="162"/>
                    </a:lnTo>
                    <a:lnTo>
                      <a:pt x="11" y="154"/>
                    </a:lnTo>
                    <a:lnTo>
                      <a:pt x="11" y="144"/>
                    </a:lnTo>
                    <a:lnTo>
                      <a:pt x="11" y="121"/>
                    </a:lnTo>
                    <a:lnTo>
                      <a:pt x="11" y="97"/>
                    </a:lnTo>
                    <a:lnTo>
                      <a:pt x="6" y="100"/>
                    </a:lnTo>
                    <a:lnTo>
                      <a:pt x="0" y="102"/>
                    </a:lnTo>
                    <a:lnTo>
                      <a:pt x="0" y="84"/>
                    </a:lnTo>
                    <a:lnTo>
                      <a:pt x="0" y="64"/>
                    </a:lnTo>
                    <a:lnTo>
                      <a:pt x="6" y="62"/>
                    </a:lnTo>
                    <a:lnTo>
                      <a:pt x="11" y="61"/>
                    </a:lnTo>
                    <a:lnTo>
                      <a:pt x="11" y="36"/>
                    </a:lnTo>
                    <a:lnTo>
                      <a:pt x="29" y="18"/>
                    </a:lnTo>
                    <a:lnTo>
                      <a:pt x="45" y="0"/>
                    </a:lnTo>
                    <a:close/>
                  </a:path>
                </a:pathLst>
              </a:custGeom>
              <a:solidFill>
                <a:srgbClr val="FFFFCC"/>
              </a:solidFill>
              <a:ln w="15875">
                <a:solidFill>
                  <a:srgbClr val="FFFFCC"/>
                </a:solidFill>
                <a:round/>
                <a:headEnd/>
                <a:tailEnd/>
              </a:ln>
            </p:spPr>
            <p:txBody>
              <a:bodyPr/>
              <a:lstStyle/>
              <a:p>
                <a:endParaRPr lang="en-US"/>
              </a:p>
            </p:txBody>
          </p:sp>
          <p:sp>
            <p:nvSpPr>
              <p:cNvPr id="7210" name="Freeform 15"/>
              <p:cNvSpPr>
                <a:spLocks noEditPoints="1"/>
              </p:cNvSpPr>
              <p:nvPr/>
            </p:nvSpPr>
            <p:spPr bwMode="auto">
              <a:xfrm>
                <a:off x="2322" y="1693"/>
                <a:ext cx="32" cy="191"/>
              </a:xfrm>
              <a:custGeom>
                <a:avLst/>
                <a:gdLst>
                  <a:gd name="T0" fmla="*/ 0 w 32"/>
                  <a:gd name="T1" fmla="*/ 10 h 191"/>
                  <a:gd name="T2" fmla="*/ 16 w 32"/>
                  <a:gd name="T3" fmla="*/ 5 h 191"/>
                  <a:gd name="T4" fmla="*/ 32 w 32"/>
                  <a:gd name="T5" fmla="*/ 0 h 191"/>
                  <a:gd name="T6" fmla="*/ 32 w 32"/>
                  <a:gd name="T7" fmla="*/ 35 h 191"/>
                  <a:gd name="T8" fmla="*/ 16 w 32"/>
                  <a:gd name="T9" fmla="*/ 40 h 191"/>
                  <a:gd name="T10" fmla="*/ 0 w 32"/>
                  <a:gd name="T11" fmla="*/ 44 h 191"/>
                  <a:gd name="T12" fmla="*/ 0 w 32"/>
                  <a:gd name="T13" fmla="*/ 10 h 191"/>
                  <a:gd name="T14" fmla="*/ 0 w 32"/>
                  <a:gd name="T15" fmla="*/ 61 h 191"/>
                  <a:gd name="T16" fmla="*/ 16 w 32"/>
                  <a:gd name="T17" fmla="*/ 56 h 191"/>
                  <a:gd name="T18" fmla="*/ 32 w 32"/>
                  <a:gd name="T19" fmla="*/ 49 h 191"/>
                  <a:gd name="T20" fmla="*/ 32 w 32"/>
                  <a:gd name="T21" fmla="*/ 182 h 191"/>
                  <a:gd name="T22" fmla="*/ 16 w 32"/>
                  <a:gd name="T23" fmla="*/ 187 h 191"/>
                  <a:gd name="T24" fmla="*/ 0 w 32"/>
                  <a:gd name="T25" fmla="*/ 191 h 191"/>
                  <a:gd name="T26" fmla="*/ 0 w 32"/>
                  <a:gd name="T27" fmla="*/ 126 h 191"/>
                  <a:gd name="T28" fmla="*/ 0 w 32"/>
                  <a:gd name="T29" fmla="*/ 61 h 1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91"/>
                  <a:gd name="T47" fmla="*/ 32 w 32"/>
                  <a:gd name="T48" fmla="*/ 191 h 1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91">
                    <a:moveTo>
                      <a:pt x="0" y="10"/>
                    </a:moveTo>
                    <a:lnTo>
                      <a:pt x="16" y="5"/>
                    </a:lnTo>
                    <a:lnTo>
                      <a:pt x="32" y="0"/>
                    </a:lnTo>
                    <a:lnTo>
                      <a:pt x="32" y="35"/>
                    </a:lnTo>
                    <a:lnTo>
                      <a:pt x="16" y="40"/>
                    </a:lnTo>
                    <a:lnTo>
                      <a:pt x="0" y="44"/>
                    </a:lnTo>
                    <a:lnTo>
                      <a:pt x="0" y="10"/>
                    </a:lnTo>
                    <a:close/>
                    <a:moveTo>
                      <a:pt x="0" y="61"/>
                    </a:moveTo>
                    <a:lnTo>
                      <a:pt x="16" y="56"/>
                    </a:lnTo>
                    <a:lnTo>
                      <a:pt x="32" y="49"/>
                    </a:lnTo>
                    <a:lnTo>
                      <a:pt x="32" y="182"/>
                    </a:lnTo>
                    <a:lnTo>
                      <a:pt x="16" y="187"/>
                    </a:lnTo>
                    <a:lnTo>
                      <a:pt x="0" y="191"/>
                    </a:lnTo>
                    <a:lnTo>
                      <a:pt x="0" y="126"/>
                    </a:lnTo>
                    <a:lnTo>
                      <a:pt x="0" y="61"/>
                    </a:lnTo>
                    <a:close/>
                  </a:path>
                </a:pathLst>
              </a:custGeom>
              <a:solidFill>
                <a:srgbClr val="FFFFCC"/>
              </a:solidFill>
              <a:ln w="15875">
                <a:solidFill>
                  <a:srgbClr val="FFFFCC"/>
                </a:solidFill>
                <a:round/>
                <a:headEnd/>
                <a:tailEnd/>
              </a:ln>
            </p:spPr>
            <p:txBody>
              <a:bodyPr/>
              <a:lstStyle/>
              <a:p>
                <a:endParaRPr lang="en-US"/>
              </a:p>
            </p:txBody>
          </p:sp>
          <p:sp>
            <p:nvSpPr>
              <p:cNvPr id="7211" name="Freeform 16"/>
              <p:cNvSpPr>
                <a:spLocks noEditPoints="1"/>
              </p:cNvSpPr>
              <p:nvPr/>
            </p:nvSpPr>
            <p:spPr bwMode="auto">
              <a:xfrm>
                <a:off x="2370" y="1706"/>
                <a:ext cx="96" cy="205"/>
              </a:xfrm>
              <a:custGeom>
                <a:avLst/>
                <a:gdLst>
                  <a:gd name="T0" fmla="*/ 81 w 96"/>
                  <a:gd name="T1" fmla="*/ 5 h 205"/>
                  <a:gd name="T2" fmla="*/ 96 w 96"/>
                  <a:gd name="T3" fmla="*/ 63 h 205"/>
                  <a:gd name="T4" fmla="*/ 96 w 96"/>
                  <a:gd name="T5" fmla="*/ 129 h 205"/>
                  <a:gd name="T6" fmla="*/ 93 w 96"/>
                  <a:gd name="T7" fmla="*/ 154 h 205"/>
                  <a:gd name="T8" fmla="*/ 83 w 96"/>
                  <a:gd name="T9" fmla="*/ 175 h 205"/>
                  <a:gd name="T10" fmla="*/ 68 w 96"/>
                  <a:gd name="T11" fmla="*/ 190 h 205"/>
                  <a:gd name="T12" fmla="*/ 49 w 96"/>
                  <a:gd name="T13" fmla="*/ 200 h 205"/>
                  <a:gd name="T14" fmla="*/ 26 w 96"/>
                  <a:gd name="T15" fmla="*/ 205 h 205"/>
                  <a:gd name="T16" fmla="*/ 13 w 96"/>
                  <a:gd name="T17" fmla="*/ 200 h 205"/>
                  <a:gd name="T18" fmla="*/ 7 w 96"/>
                  <a:gd name="T19" fmla="*/ 188 h 205"/>
                  <a:gd name="T20" fmla="*/ 4 w 96"/>
                  <a:gd name="T21" fmla="*/ 169 h 205"/>
                  <a:gd name="T22" fmla="*/ 20 w 96"/>
                  <a:gd name="T23" fmla="*/ 164 h 205"/>
                  <a:gd name="T24" fmla="*/ 38 w 96"/>
                  <a:gd name="T25" fmla="*/ 165 h 205"/>
                  <a:gd name="T26" fmla="*/ 44 w 96"/>
                  <a:gd name="T27" fmla="*/ 170 h 205"/>
                  <a:gd name="T28" fmla="*/ 55 w 96"/>
                  <a:gd name="T29" fmla="*/ 165 h 205"/>
                  <a:gd name="T30" fmla="*/ 60 w 96"/>
                  <a:gd name="T31" fmla="*/ 156 h 205"/>
                  <a:gd name="T32" fmla="*/ 63 w 96"/>
                  <a:gd name="T33" fmla="*/ 138 h 205"/>
                  <a:gd name="T34" fmla="*/ 59 w 96"/>
                  <a:gd name="T35" fmla="*/ 128 h 205"/>
                  <a:gd name="T36" fmla="*/ 46 w 96"/>
                  <a:gd name="T37" fmla="*/ 141 h 205"/>
                  <a:gd name="T38" fmla="*/ 28 w 96"/>
                  <a:gd name="T39" fmla="*/ 147 h 205"/>
                  <a:gd name="T40" fmla="*/ 13 w 96"/>
                  <a:gd name="T41" fmla="*/ 141 h 205"/>
                  <a:gd name="T42" fmla="*/ 2 w 96"/>
                  <a:gd name="T43" fmla="*/ 115 h 205"/>
                  <a:gd name="T44" fmla="*/ 0 w 96"/>
                  <a:gd name="T45" fmla="*/ 92 h 205"/>
                  <a:gd name="T46" fmla="*/ 4 w 96"/>
                  <a:gd name="T47" fmla="*/ 64 h 205"/>
                  <a:gd name="T48" fmla="*/ 16 w 96"/>
                  <a:gd name="T49" fmla="*/ 33 h 205"/>
                  <a:gd name="T50" fmla="*/ 29 w 96"/>
                  <a:gd name="T51" fmla="*/ 20 h 205"/>
                  <a:gd name="T52" fmla="*/ 46 w 96"/>
                  <a:gd name="T53" fmla="*/ 15 h 205"/>
                  <a:gd name="T54" fmla="*/ 60 w 96"/>
                  <a:gd name="T55" fmla="*/ 22 h 205"/>
                  <a:gd name="T56" fmla="*/ 65 w 96"/>
                  <a:gd name="T57" fmla="*/ 10 h 205"/>
                  <a:gd name="T58" fmla="*/ 36 w 96"/>
                  <a:gd name="T59" fmla="*/ 97 h 205"/>
                  <a:gd name="T60" fmla="*/ 41 w 96"/>
                  <a:gd name="T61" fmla="*/ 107 h 205"/>
                  <a:gd name="T62" fmla="*/ 49 w 96"/>
                  <a:gd name="T63" fmla="*/ 108 h 205"/>
                  <a:gd name="T64" fmla="*/ 59 w 96"/>
                  <a:gd name="T65" fmla="*/ 97 h 205"/>
                  <a:gd name="T66" fmla="*/ 63 w 96"/>
                  <a:gd name="T67" fmla="*/ 74 h 205"/>
                  <a:gd name="T68" fmla="*/ 59 w 96"/>
                  <a:gd name="T69" fmla="*/ 53 h 205"/>
                  <a:gd name="T70" fmla="*/ 47 w 96"/>
                  <a:gd name="T71" fmla="*/ 49 h 205"/>
                  <a:gd name="T72" fmla="*/ 38 w 96"/>
                  <a:gd name="T73" fmla="*/ 59 h 205"/>
                  <a:gd name="T74" fmla="*/ 34 w 96"/>
                  <a:gd name="T75" fmla="*/ 84 h 2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6"/>
                  <a:gd name="T115" fmla="*/ 0 h 205"/>
                  <a:gd name="T116" fmla="*/ 96 w 96"/>
                  <a:gd name="T117" fmla="*/ 205 h 20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6" h="205">
                    <a:moveTo>
                      <a:pt x="65" y="10"/>
                    </a:moveTo>
                    <a:lnTo>
                      <a:pt x="81" y="5"/>
                    </a:lnTo>
                    <a:lnTo>
                      <a:pt x="96" y="0"/>
                    </a:lnTo>
                    <a:lnTo>
                      <a:pt x="96" y="63"/>
                    </a:lnTo>
                    <a:lnTo>
                      <a:pt x="96" y="125"/>
                    </a:lnTo>
                    <a:lnTo>
                      <a:pt x="96" y="129"/>
                    </a:lnTo>
                    <a:lnTo>
                      <a:pt x="96" y="143"/>
                    </a:lnTo>
                    <a:lnTo>
                      <a:pt x="93" y="154"/>
                    </a:lnTo>
                    <a:lnTo>
                      <a:pt x="89" y="165"/>
                    </a:lnTo>
                    <a:lnTo>
                      <a:pt x="83" y="175"/>
                    </a:lnTo>
                    <a:lnTo>
                      <a:pt x="76" y="183"/>
                    </a:lnTo>
                    <a:lnTo>
                      <a:pt x="68" y="190"/>
                    </a:lnTo>
                    <a:lnTo>
                      <a:pt x="60" y="196"/>
                    </a:lnTo>
                    <a:lnTo>
                      <a:pt x="49" y="200"/>
                    </a:lnTo>
                    <a:lnTo>
                      <a:pt x="38" y="203"/>
                    </a:lnTo>
                    <a:lnTo>
                      <a:pt x="26" y="205"/>
                    </a:lnTo>
                    <a:lnTo>
                      <a:pt x="20" y="203"/>
                    </a:lnTo>
                    <a:lnTo>
                      <a:pt x="13" y="200"/>
                    </a:lnTo>
                    <a:lnTo>
                      <a:pt x="8" y="195"/>
                    </a:lnTo>
                    <a:lnTo>
                      <a:pt x="7" y="188"/>
                    </a:lnTo>
                    <a:lnTo>
                      <a:pt x="4" y="172"/>
                    </a:lnTo>
                    <a:lnTo>
                      <a:pt x="4" y="169"/>
                    </a:lnTo>
                    <a:lnTo>
                      <a:pt x="4" y="165"/>
                    </a:lnTo>
                    <a:lnTo>
                      <a:pt x="20" y="164"/>
                    </a:lnTo>
                    <a:lnTo>
                      <a:pt x="36" y="161"/>
                    </a:lnTo>
                    <a:lnTo>
                      <a:pt x="38" y="165"/>
                    </a:lnTo>
                    <a:lnTo>
                      <a:pt x="39" y="169"/>
                    </a:lnTo>
                    <a:lnTo>
                      <a:pt x="44" y="170"/>
                    </a:lnTo>
                    <a:lnTo>
                      <a:pt x="49" y="169"/>
                    </a:lnTo>
                    <a:lnTo>
                      <a:pt x="55" y="165"/>
                    </a:lnTo>
                    <a:lnTo>
                      <a:pt x="59" y="159"/>
                    </a:lnTo>
                    <a:lnTo>
                      <a:pt x="60" y="156"/>
                    </a:lnTo>
                    <a:lnTo>
                      <a:pt x="62" y="151"/>
                    </a:lnTo>
                    <a:lnTo>
                      <a:pt x="63" y="138"/>
                    </a:lnTo>
                    <a:lnTo>
                      <a:pt x="63" y="118"/>
                    </a:lnTo>
                    <a:lnTo>
                      <a:pt x="59" y="128"/>
                    </a:lnTo>
                    <a:lnTo>
                      <a:pt x="54" y="134"/>
                    </a:lnTo>
                    <a:lnTo>
                      <a:pt x="46" y="141"/>
                    </a:lnTo>
                    <a:lnTo>
                      <a:pt x="36" y="146"/>
                    </a:lnTo>
                    <a:lnTo>
                      <a:pt x="28" y="147"/>
                    </a:lnTo>
                    <a:lnTo>
                      <a:pt x="20" y="146"/>
                    </a:lnTo>
                    <a:lnTo>
                      <a:pt x="13" y="141"/>
                    </a:lnTo>
                    <a:lnTo>
                      <a:pt x="8" y="133"/>
                    </a:lnTo>
                    <a:lnTo>
                      <a:pt x="2" y="115"/>
                    </a:lnTo>
                    <a:lnTo>
                      <a:pt x="0" y="105"/>
                    </a:lnTo>
                    <a:lnTo>
                      <a:pt x="0" y="92"/>
                    </a:lnTo>
                    <a:lnTo>
                      <a:pt x="2" y="77"/>
                    </a:lnTo>
                    <a:lnTo>
                      <a:pt x="4" y="64"/>
                    </a:lnTo>
                    <a:lnTo>
                      <a:pt x="12" y="41"/>
                    </a:lnTo>
                    <a:lnTo>
                      <a:pt x="16" y="33"/>
                    </a:lnTo>
                    <a:lnTo>
                      <a:pt x="21" y="25"/>
                    </a:lnTo>
                    <a:lnTo>
                      <a:pt x="29" y="20"/>
                    </a:lnTo>
                    <a:lnTo>
                      <a:pt x="36" y="17"/>
                    </a:lnTo>
                    <a:lnTo>
                      <a:pt x="46" y="15"/>
                    </a:lnTo>
                    <a:lnTo>
                      <a:pt x="54" y="17"/>
                    </a:lnTo>
                    <a:lnTo>
                      <a:pt x="60" y="22"/>
                    </a:lnTo>
                    <a:lnTo>
                      <a:pt x="65" y="30"/>
                    </a:lnTo>
                    <a:lnTo>
                      <a:pt x="65" y="10"/>
                    </a:lnTo>
                    <a:close/>
                    <a:moveTo>
                      <a:pt x="34" y="84"/>
                    </a:moveTo>
                    <a:lnTo>
                      <a:pt x="36" y="97"/>
                    </a:lnTo>
                    <a:lnTo>
                      <a:pt x="38" y="103"/>
                    </a:lnTo>
                    <a:lnTo>
                      <a:pt x="41" y="107"/>
                    </a:lnTo>
                    <a:lnTo>
                      <a:pt x="42" y="108"/>
                    </a:lnTo>
                    <a:lnTo>
                      <a:pt x="49" y="108"/>
                    </a:lnTo>
                    <a:lnTo>
                      <a:pt x="54" y="105"/>
                    </a:lnTo>
                    <a:lnTo>
                      <a:pt x="59" y="97"/>
                    </a:lnTo>
                    <a:lnTo>
                      <a:pt x="62" y="87"/>
                    </a:lnTo>
                    <a:lnTo>
                      <a:pt x="63" y="74"/>
                    </a:lnTo>
                    <a:lnTo>
                      <a:pt x="62" y="61"/>
                    </a:lnTo>
                    <a:lnTo>
                      <a:pt x="59" y="53"/>
                    </a:lnTo>
                    <a:lnTo>
                      <a:pt x="54" y="49"/>
                    </a:lnTo>
                    <a:lnTo>
                      <a:pt x="47" y="49"/>
                    </a:lnTo>
                    <a:lnTo>
                      <a:pt x="42" y="53"/>
                    </a:lnTo>
                    <a:lnTo>
                      <a:pt x="38" y="59"/>
                    </a:lnTo>
                    <a:lnTo>
                      <a:pt x="36" y="71"/>
                    </a:lnTo>
                    <a:lnTo>
                      <a:pt x="34" y="84"/>
                    </a:lnTo>
                    <a:close/>
                  </a:path>
                </a:pathLst>
              </a:custGeom>
              <a:solidFill>
                <a:srgbClr val="FFFFCC"/>
              </a:solidFill>
              <a:ln w="15875">
                <a:solidFill>
                  <a:srgbClr val="FFFFCC"/>
                </a:solidFill>
                <a:round/>
                <a:headEnd/>
                <a:tailEnd/>
              </a:ln>
            </p:spPr>
            <p:txBody>
              <a:bodyPr/>
              <a:lstStyle/>
              <a:p>
                <a:endParaRPr lang="en-US"/>
              </a:p>
            </p:txBody>
          </p:sp>
          <p:sp>
            <p:nvSpPr>
              <p:cNvPr id="7212" name="Freeform 17"/>
              <p:cNvSpPr>
                <a:spLocks noEditPoints="1"/>
              </p:cNvSpPr>
              <p:nvPr/>
            </p:nvSpPr>
            <p:spPr bwMode="auto">
              <a:xfrm>
                <a:off x="2482" y="1677"/>
                <a:ext cx="99" cy="150"/>
              </a:xfrm>
              <a:custGeom>
                <a:avLst/>
                <a:gdLst>
                  <a:gd name="T0" fmla="*/ 19 w 99"/>
                  <a:gd name="T1" fmla="*/ 59 h 150"/>
                  <a:gd name="T2" fmla="*/ 5 w 99"/>
                  <a:gd name="T3" fmla="*/ 49 h 150"/>
                  <a:gd name="T4" fmla="*/ 11 w 99"/>
                  <a:gd name="T5" fmla="*/ 31 h 150"/>
                  <a:gd name="T6" fmla="*/ 23 w 99"/>
                  <a:gd name="T7" fmla="*/ 18 h 150"/>
                  <a:gd name="T8" fmla="*/ 39 w 99"/>
                  <a:gd name="T9" fmla="*/ 8 h 150"/>
                  <a:gd name="T10" fmla="*/ 60 w 99"/>
                  <a:gd name="T11" fmla="*/ 2 h 150"/>
                  <a:gd name="T12" fmla="*/ 79 w 99"/>
                  <a:gd name="T13" fmla="*/ 2 h 150"/>
                  <a:gd name="T14" fmla="*/ 89 w 99"/>
                  <a:gd name="T15" fmla="*/ 11 h 150"/>
                  <a:gd name="T16" fmla="*/ 94 w 99"/>
                  <a:gd name="T17" fmla="*/ 29 h 150"/>
                  <a:gd name="T18" fmla="*/ 95 w 99"/>
                  <a:gd name="T19" fmla="*/ 96 h 150"/>
                  <a:gd name="T20" fmla="*/ 95 w 99"/>
                  <a:gd name="T21" fmla="*/ 109 h 150"/>
                  <a:gd name="T22" fmla="*/ 99 w 99"/>
                  <a:gd name="T23" fmla="*/ 123 h 150"/>
                  <a:gd name="T24" fmla="*/ 68 w 99"/>
                  <a:gd name="T25" fmla="*/ 132 h 150"/>
                  <a:gd name="T26" fmla="*/ 66 w 99"/>
                  <a:gd name="T27" fmla="*/ 126 h 150"/>
                  <a:gd name="T28" fmla="*/ 65 w 99"/>
                  <a:gd name="T29" fmla="*/ 118 h 150"/>
                  <a:gd name="T30" fmla="*/ 52 w 99"/>
                  <a:gd name="T31" fmla="*/ 136 h 150"/>
                  <a:gd name="T32" fmla="*/ 31 w 99"/>
                  <a:gd name="T33" fmla="*/ 147 h 150"/>
                  <a:gd name="T34" fmla="*/ 18 w 99"/>
                  <a:gd name="T35" fmla="*/ 150 h 150"/>
                  <a:gd name="T36" fmla="*/ 8 w 99"/>
                  <a:gd name="T37" fmla="*/ 145 h 150"/>
                  <a:gd name="T38" fmla="*/ 0 w 99"/>
                  <a:gd name="T39" fmla="*/ 121 h 150"/>
                  <a:gd name="T40" fmla="*/ 6 w 99"/>
                  <a:gd name="T41" fmla="*/ 93 h 150"/>
                  <a:gd name="T42" fmla="*/ 19 w 99"/>
                  <a:gd name="T43" fmla="*/ 77 h 150"/>
                  <a:gd name="T44" fmla="*/ 42 w 99"/>
                  <a:gd name="T45" fmla="*/ 62 h 150"/>
                  <a:gd name="T46" fmla="*/ 52 w 99"/>
                  <a:gd name="T47" fmla="*/ 57 h 150"/>
                  <a:gd name="T48" fmla="*/ 63 w 99"/>
                  <a:gd name="T49" fmla="*/ 47 h 150"/>
                  <a:gd name="T50" fmla="*/ 60 w 99"/>
                  <a:gd name="T51" fmla="*/ 34 h 150"/>
                  <a:gd name="T52" fmla="*/ 52 w 99"/>
                  <a:gd name="T53" fmla="*/ 34 h 150"/>
                  <a:gd name="T54" fmla="*/ 39 w 99"/>
                  <a:gd name="T55" fmla="*/ 43 h 150"/>
                  <a:gd name="T56" fmla="*/ 34 w 99"/>
                  <a:gd name="T57" fmla="*/ 56 h 150"/>
                  <a:gd name="T58" fmla="*/ 57 w 99"/>
                  <a:gd name="T59" fmla="*/ 78 h 150"/>
                  <a:gd name="T60" fmla="*/ 40 w 99"/>
                  <a:gd name="T61" fmla="*/ 90 h 150"/>
                  <a:gd name="T62" fmla="*/ 34 w 99"/>
                  <a:gd name="T63" fmla="*/ 101 h 150"/>
                  <a:gd name="T64" fmla="*/ 34 w 99"/>
                  <a:gd name="T65" fmla="*/ 111 h 150"/>
                  <a:gd name="T66" fmla="*/ 39 w 99"/>
                  <a:gd name="T67" fmla="*/ 116 h 150"/>
                  <a:gd name="T68" fmla="*/ 50 w 99"/>
                  <a:gd name="T69" fmla="*/ 113 h 150"/>
                  <a:gd name="T70" fmla="*/ 58 w 99"/>
                  <a:gd name="T71" fmla="*/ 103 h 150"/>
                  <a:gd name="T72" fmla="*/ 63 w 99"/>
                  <a:gd name="T73" fmla="*/ 88 h 150"/>
                  <a:gd name="T74" fmla="*/ 63 w 99"/>
                  <a:gd name="T75" fmla="*/ 77 h 1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9"/>
                  <a:gd name="T115" fmla="*/ 0 h 150"/>
                  <a:gd name="T116" fmla="*/ 99 w 99"/>
                  <a:gd name="T117" fmla="*/ 150 h 1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9" h="150">
                    <a:moveTo>
                      <a:pt x="34" y="56"/>
                    </a:moveTo>
                    <a:lnTo>
                      <a:pt x="19" y="59"/>
                    </a:lnTo>
                    <a:lnTo>
                      <a:pt x="3" y="60"/>
                    </a:lnTo>
                    <a:lnTo>
                      <a:pt x="5" y="49"/>
                    </a:lnTo>
                    <a:lnTo>
                      <a:pt x="8" y="39"/>
                    </a:lnTo>
                    <a:lnTo>
                      <a:pt x="11" y="31"/>
                    </a:lnTo>
                    <a:lnTo>
                      <a:pt x="18" y="23"/>
                    </a:lnTo>
                    <a:lnTo>
                      <a:pt x="23" y="18"/>
                    </a:lnTo>
                    <a:lnTo>
                      <a:pt x="31" y="13"/>
                    </a:lnTo>
                    <a:lnTo>
                      <a:pt x="39" y="8"/>
                    </a:lnTo>
                    <a:lnTo>
                      <a:pt x="47" y="5"/>
                    </a:lnTo>
                    <a:lnTo>
                      <a:pt x="60" y="2"/>
                    </a:lnTo>
                    <a:lnTo>
                      <a:pt x="71" y="0"/>
                    </a:lnTo>
                    <a:lnTo>
                      <a:pt x="79" y="2"/>
                    </a:lnTo>
                    <a:lnTo>
                      <a:pt x="86" y="5"/>
                    </a:lnTo>
                    <a:lnTo>
                      <a:pt x="89" y="11"/>
                    </a:lnTo>
                    <a:lnTo>
                      <a:pt x="92" y="20"/>
                    </a:lnTo>
                    <a:lnTo>
                      <a:pt x="94" y="29"/>
                    </a:lnTo>
                    <a:lnTo>
                      <a:pt x="95" y="38"/>
                    </a:lnTo>
                    <a:lnTo>
                      <a:pt x="95" y="96"/>
                    </a:lnTo>
                    <a:lnTo>
                      <a:pt x="95" y="103"/>
                    </a:lnTo>
                    <a:lnTo>
                      <a:pt x="95" y="109"/>
                    </a:lnTo>
                    <a:lnTo>
                      <a:pt x="97" y="116"/>
                    </a:lnTo>
                    <a:lnTo>
                      <a:pt x="99" y="123"/>
                    </a:lnTo>
                    <a:lnTo>
                      <a:pt x="84" y="127"/>
                    </a:lnTo>
                    <a:lnTo>
                      <a:pt x="68" y="132"/>
                    </a:lnTo>
                    <a:lnTo>
                      <a:pt x="66" y="129"/>
                    </a:lnTo>
                    <a:lnTo>
                      <a:pt x="66" y="126"/>
                    </a:lnTo>
                    <a:lnTo>
                      <a:pt x="65" y="123"/>
                    </a:lnTo>
                    <a:lnTo>
                      <a:pt x="65" y="118"/>
                    </a:lnTo>
                    <a:lnTo>
                      <a:pt x="58" y="127"/>
                    </a:lnTo>
                    <a:lnTo>
                      <a:pt x="52" y="136"/>
                    </a:lnTo>
                    <a:lnTo>
                      <a:pt x="42" y="142"/>
                    </a:lnTo>
                    <a:lnTo>
                      <a:pt x="31" y="147"/>
                    </a:lnTo>
                    <a:lnTo>
                      <a:pt x="24" y="150"/>
                    </a:lnTo>
                    <a:lnTo>
                      <a:pt x="18" y="150"/>
                    </a:lnTo>
                    <a:lnTo>
                      <a:pt x="13" y="149"/>
                    </a:lnTo>
                    <a:lnTo>
                      <a:pt x="8" y="145"/>
                    </a:lnTo>
                    <a:lnTo>
                      <a:pt x="2" y="134"/>
                    </a:lnTo>
                    <a:lnTo>
                      <a:pt x="0" y="121"/>
                    </a:lnTo>
                    <a:lnTo>
                      <a:pt x="2" y="106"/>
                    </a:lnTo>
                    <a:lnTo>
                      <a:pt x="6" y="93"/>
                    </a:lnTo>
                    <a:lnTo>
                      <a:pt x="15" y="83"/>
                    </a:lnTo>
                    <a:lnTo>
                      <a:pt x="19" y="77"/>
                    </a:lnTo>
                    <a:lnTo>
                      <a:pt x="28" y="72"/>
                    </a:lnTo>
                    <a:lnTo>
                      <a:pt x="42" y="62"/>
                    </a:lnTo>
                    <a:lnTo>
                      <a:pt x="47" y="59"/>
                    </a:lnTo>
                    <a:lnTo>
                      <a:pt x="52" y="57"/>
                    </a:lnTo>
                    <a:lnTo>
                      <a:pt x="57" y="52"/>
                    </a:lnTo>
                    <a:lnTo>
                      <a:pt x="63" y="47"/>
                    </a:lnTo>
                    <a:lnTo>
                      <a:pt x="62" y="39"/>
                    </a:lnTo>
                    <a:lnTo>
                      <a:pt x="60" y="34"/>
                    </a:lnTo>
                    <a:lnTo>
                      <a:pt x="57" y="33"/>
                    </a:lnTo>
                    <a:lnTo>
                      <a:pt x="52" y="34"/>
                    </a:lnTo>
                    <a:lnTo>
                      <a:pt x="44" y="38"/>
                    </a:lnTo>
                    <a:lnTo>
                      <a:pt x="39" y="43"/>
                    </a:lnTo>
                    <a:lnTo>
                      <a:pt x="37" y="47"/>
                    </a:lnTo>
                    <a:lnTo>
                      <a:pt x="34" y="56"/>
                    </a:lnTo>
                    <a:close/>
                    <a:moveTo>
                      <a:pt x="63" y="72"/>
                    </a:moveTo>
                    <a:lnTo>
                      <a:pt x="57" y="78"/>
                    </a:lnTo>
                    <a:lnTo>
                      <a:pt x="49" y="83"/>
                    </a:lnTo>
                    <a:lnTo>
                      <a:pt x="40" y="90"/>
                    </a:lnTo>
                    <a:lnTo>
                      <a:pt x="36" y="96"/>
                    </a:lnTo>
                    <a:lnTo>
                      <a:pt x="34" y="101"/>
                    </a:lnTo>
                    <a:lnTo>
                      <a:pt x="34" y="106"/>
                    </a:lnTo>
                    <a:lnTo>
                      <a:pt x="34" y="111"/>
                    </a:lnTo>
                    <a:lnTo>
                      <a:pt x="36" y="114"/>
                    </a:lnTo>
                    <a:lnTo>
                      <a:pt x="39" y="116"/>
                    </a:lnTo>
                    <a:lnTo>
                      <a:pt x="44" y="116"/>
                    </a:lnTo>
                    <a:lnTo>
                      <a:pt x="50" y="113"/>
                    </a:lnTo>
                    <a:lnTo>
                      <a:pt x="55" y="108"/>
                    </a:lnTo>
                    <a:lnTo>
                      <a:pt x="58" y="103"/>
                    </a:lnTo>
                    <a:lnTo>
                      <a:pt x="62" y="96"/>
                    </a:lnTo>
                    <a:lnTo>
                      <a:pt x="63" y="88"/>
                    </a:lnTo>
                    <a:lnTo>
                      <a:pt x="63" y="80"/>
                    </a:lnTo>
                    <a:lnTo>
                      <a:pt x="63" y="77"/>
                    </a:lnTo>
                    <a:lnTo>
                      <a:pt x="63" y="72"/>
                    </a:lnTo>
                    <a:close/>
                  </a:path>
                </a:pathLst>
              </a:custGeom>
              <a:solidFill>
                <a:srgbClr val="FFFFCC"/>
              </a:solidFill>
              <a:ln w="15875">
                <a:solidFill>
                  <a:srgbClr val="FFFFCC"/>
                </a:solidFill>
                <a:round/>
                <a:headEnd/>
                <a:tailEnd/>
              </a:ln>
            </p:spPr>
            <p:txBody>
              <a:bodyPr/>
              <a:lstStyle/>
              <a:p>
                <a:endParaRPr lang="en-US"/>
              </a:p>
            </p:txBody>
          </p:sp>
          <p:sp>
            <p:nvSpPr>
              <p:cNvPr id="7213" name="Freeform 18"/>
              <p:cNvSpPr>
                <a:spLocks/>
              </p:cNvSpPr>
              <p:nvPr/>
            </p:nvSpPr>
            <p:spPr bwMode="auto">
              <a:xfrm>
                <a:off x="2589" y="1600"/>
                <a:ext cx="65" cy="188"/>
              </a:xfrm>
              <a:custGeom>
                <a:avLst/>
                <a:gdLst>
                  <a:gd name="T0" fmla="*/ 45 w 65"/>
                  <a:gd name="T1" fmla="*/ 0 h 188"/>
                  <a:gd name="T2" fmla="*/ 45 w 65"/>
                  <a:gd name="T3" fmla="*/ 26 h 188"/>
                  <a:gd name="T4" fmla="*/ 45 w 65"/>
                  <a:gd name="T5" fmla="*/ 51 h 188"/>
                  <a:gd name="T6" fmla="*/ 55 w 65"/>
                  <a:gd name="T7" fmla="*/ 48 h 188"/>
                  <a:gd name="T8" fmla="*/ 63 w 65"/>
                  <a:gd name="T9" fmla="*/ 44 h 188"/>
                  <a:gd name="T10" fmla="*/ 63 w 65"/>
                  <a:gd name="T11" fmla="*/ 64 h 188"/>
                  <a:gd name="T12" fmla="*/ 63 w 65"/>
                  <a:gd name="T13" fmla="*/ 82 h 188"/>
                  <a:gd name="T14" fmla="*/ 55 w 65"/>
                  <a:gd name="T15" fmla="*/ 85 h 188"/>
                  <a:gd name="T16" fmla="*/ 45 w 65"/>
                  <a:gd name="T17" fmla="*/ 87 h 188"/>
                  <a:gd name="T18" fmla="*/ 45 w 65"/>
                  <a:gd name="T19" fmla="*/ 111 h 188"/>
                  <a:gd name="T20" fmla="*/ 45 w 65"/>
                  <a:gd name="T21" fmla="*/ 134 h 188"/>
                  <a:gd name="T22" fmla="*/ 45 w 65"/>
                  <a:gd name="T23" fmla="*/ 141 h 188"/>
                  <a:gd name="T24" fmla="*/ 47 w 65"/>
                  <a:gd name="T25" fmla="*/ 146 h 188"/>
                  <a:gd name="T26" fmla="*/ 48 w 65"/>
                  <a:gd name="T27" fmla="*/ 147 h 188"/>
                  <a:gd name="T28" fmla="*/ 52 w 65"/>
                  <a:gd name="T29" fmla="*/ 147 h 188"/>
                  <a:gd name="T30" fmla="*/ 56 w 65"/>
                  <a:gd name="T31" fmla="*/ 144 h 188"/>
                  <a:gd name="T32" fmla="*/ 61 w 65"/>
                  <a:gd name="T33" fmla="*/ 141 h 188"/>
                  <a:gd name="T34" fmla="*/ 63 w 65"/>
                  <a:gd name="T35" fmla="*/ 159 h 188"/>
                  <a:gd name="T36" fmla="*/ 65 w 65"/>
                  <a:gd name="T37" fmla="*/ 175 h 188"/>
                  <a:gd name="T38" fmla="*/ 53 w 65"/>
                  <a:gd name="T39" fmla="*/ 182 h 188"/>
                  <a:gd name="T40" fmla="*/ 42 w 65"/>
                  <a:gd name="T41" fmla="*/ 186 h 188"/>
                  <a:gd name="T42" fmla="*/ 31 w 65"/>
                  <a:gd name="T43" fmla="*/ 188 h 188"/>
                  <a:gd name="T44" fmla="*/ 24 w 65"/>
                  <a:gd name="T45" fmla="*/ 188 h 188"/>
                  <a:gd name="T46" fmla="*/ 18 w 65"/>
                  <a:gd name="T47" fmla="*/ 183 h 188"/>
                  <a:gd name="T48" fmla="*/ 14 w 65"/>
                  <a:gd name="T49" fmla="*/ 175 h 188"/>
                  <a:gd name="T50" fmla="*/ 13 w 65"/>
                  <a:gd name="T51" fmla="*/ 170 h 188"/>
                  <a:gd name="T52" fmla="*/ 13 w 65"/>
                  <a:gd name="T53" fmla="*/ 164 h 188"/>
                  <a:gd name="T54" fmla="*/ 11 w 65"/>
                  <a:gd name="T55" fmla="*/ 154 h 188"/>
                  <a:gd name="T56" fmla="*/ 11 w 65"/>
                  <a:gd name="T57" fmla="*/ 144 h 188"/>
                  <a:gd name="T58" fmla="*/ 11 w 65"/>
                  <a:gd name="T59" fmla="*/ 121 h 188"/>
                  <a:gd name="T60" fmla="*/ 11 w 65"/>
                  <a:gd name="T61" fmla="*/ 98 h 188"/>
                  <a:gd name="T62" fmla="*/ 6 w 65"/>
                  <a:gd name="T63" fmla="*/ 102 h 188"/>
                  <a:gd name="T64" fmla="*/ 0 w 65"/>
                  <a:gd name="T65" fmla="*/ 103 h 188"/>
                  <a:gd name="T66" fmla="*/ 0 w 65"/>
                  <a:gd name="T67" fmla="*/ 85 h 188"/>
                  <a:gd name="T68" fmla="*/ 0 w 65"/>
                  <a:gd name="T69" fmla="*/ 66 h 188"/>
                  <a:gd name="T70" fmla="*/ 6 w 65"/>
                  <a:gd name="T71" fmla="*/ 64 h 188"/>
                  <a:gd name="T72" fmla="*/ 11 w 65"/>
                  <a:gd name="T73" fmla="*/ 62 h 188"/>
                  <a:gd name="T74" fmla="*/ 11 w 65"/>
                  <a:gd name="T75" fmla="*/ 38 h 188"/>
                  <a:gd name="T76" fmla="*/ 29 w 65"/>
                  <a:gd name="T77" fmla="*/ 20 h 188"/>
                  <a:gd name="T78" fmla="*/ 45 w 65"/>
                  <a:gd name="T79" fmla="*/ 0 h 18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
                  <a:gd name="T121" fmla="*/ 0 h 188"/>
                  <a:gd name="T122" fmla="*/ 65 w 65"/>
                  <a:gd name="T123" fmla="*/ 188 h 18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 h="188">
                    <a:moveTo>
                      <a:pt x="45" y="0"/>
                    </a:moveTo>
                    <a:lnTo>
                      <a:pt x="45" y="26"/>
                    </a:lnTo>
                    <a:lnTo>
                      <a:pt x="45" y="51"/>
                    </a:lnTo>
                    <a:lnTo>
                      <a:pt x="55" y="48"/>
                    </a:lnTo>
                    <a:lnTo>
                      <a:pt x="63" y="44"/>
                    </a:lnTo>
                    <a:lnTo>
                      <a:pt x="63" y="64"/>
                    </a:lnTo>
                    <a:lnTo>
                      <a:pt x="63" y="82"/>
                    </a:lnTo>
                    <a:lnTo>
                      <a:pt x="55" y="85"/>
                    </a:lnTo>
                    <a:lnTo>
                      <a:pt x="45" y="87"/>
                    </a:lnTo>
                    <a:lnTo>
                      <a:pt x="45" y="111"/>
                    </a:lnTo>
                    <a:lnTo>
                      <a:pt x="45" y="134"/>
                    </a:lnTo>
                    <a:lnTo>
                      <a:pt x="45" y="141"/>
                    </a:lnTo>
                    <a:lnTo>
                      <a:pt x="47" y="146"/>
                    </a:lnTo>
                    <a:lnTo>
                      <a:pt x="48" y="147"/>
                    </a:lnTo>
                    <a:lnTo>
                      <a:pt x="52" y="147"/>
                    </a:lnTo>
                    <a:lnTo>
                      <a:pt x="56" y="144"/>
                    </a:lnTo>
                    <a:lnTo>
                      <a:pt x="61" y="141"/>
                    </a:lnTo>
                    <a:lnTo>
                      <a:pt x="63" y="159"/>
                    </a:lnTo>
                    <a:lnTo>
                      <a:pt x="65" y="175"/>
                    </a:lnTo>
                    <a:lnTo>
                      <a:pt x="53" y="182"/>
                    </a:lnTo>
                    <a:lnTo>
                      <a:pt x="42" y="186"/>
                    </a:lnTo>
                    <a:lnTo>
                      <a:pt x="31" y="188"/>
                    </a:lnTo>
                    <a:lnTo>
                      <a:pt x="24" y="188"/>
                    </a:lnTo>
                    <a:lnTo>
                      <a:pt x="18" y="183"/>
                    </a:lnTo>
                    <a:lnTo>
                      <a:pt x="14" y="175"/>
                    </a:lnTo>
                    <a:lnTo>
                      <a:pt x="13" y="170"/>
                    </a:lnTo>
                    <a:lnTo>
                      <a:pt x="13" y="164"/>
                    </a:lnTo>
                    <a:lnTo>
                      <a:pt x="11" y="154"/>
                    </a:lnTo>
                    <a:lnTo>
                      <a:pt x="11" y="144"/>
                    </a:lnTo>
                    <a:lnTo>
                      <a:pt x="11" y="121"/>
                    </a:lnTo>
                    <a:lnTo>
                      <a:pt x="11" y="98"/>
                    </a:lnTo>
                    <a:lnTo>
                      <a:pt x="6" y="102"/>
                    </a:lnTo>
                    <a:lnTo>
                      <a:pt x="0" y="103"/>
                    </a:lnTo>
                    <a:lnTo>
                      <a:pt x="0" y="85"/>
                    </a:lnTo>
                    <a:lnTo>
                      <a:pt x="0" y="66"/>
                    </a:lnTo>
                    <a:lnTo>
                      <a:pt x="6" y="64"/>
                    </a:lnTo>
                    <a:lnTo>
                      <a:pt x="11" y="62"/>
                    </a:lnTo>
                    <a:lnTo>
                      <a:pt x="11" y="38"/>
                    </a:lnTo>
                    <a:lnTo>
                      <a:pt x="29" y="20"/>
                    </a:lnTo>
                    <a:lnTo>
                      <a:pt x="45" y="0"/>
                    </a:lnTo>
                    <a:close/>
                  </a:path>
                </a:pathLst>
              </a:custGeom>
              <a:solidFill>
                <a:srgbClr val="FFFFCC"/>
              </a:solidFill>
              <a:ln w="15875">
                <a:solidFill>
                  <a:srgbClr val="FFFFCC"/>
                </a:solidFill>
                <a:round/>
                <a:headEnd/>
                <a:tailEnd/>
              </a:ln>
            </p:spPr>
            <p:txBody>
              <a:bodyPr/>
              <a:lstStyle/>
              <a:p>
                <a:endParaRPr lang="en-US"/>
              </a:p>
            </p:txBody>
          </p:sp>
          <p:sp>
            <p:nvSpPr>
              <p:cNvPr id="7214" name="Freeform 19"/>
              <p:cNvSpPr>
                <a:spLocks noEditPoints="1"/>
              </p:cNvSpPr>
              <p:nvPr/>
            </p:nvSpPr>
            <p:spPr bwMode="auto">
              <a:xfrm>
                <a:off x="2670" y="1579"/>
                <a:ext cx="32" cy="191"/>
              </a:xfrm>
              <a:custGeom>
                <a:avLst/>
                <a:gdLst>
                  <a:gd name="T0" fmla="*/ 0 w 32"/>
                  <a:gd name="T1" fmla="*/ 10 h 191"/>
                  <a:gd name="T2" fmla="*/ 16 w 32"/>
                  <a:gd name="T3" fmla="*/ 5 h 191"/>
                  <a:gd name="T4" fmla="*/ 32 w 32"/>
                  <a:gd name="T5" fmla="*/ 0 h 191"/>
                  <a:gd name="T6" fmla="*/ 32 w 32"/>
                  <a:gd name="T7" fmla="*/ 34 h 191"/>
                  <a:gd name="T8" fmla="*/ 16 w 32"/>
                  <a:gd name="T9" fmla="*/ 39 h 191"/>
                  <a:gd name="T10" fmla="*/ 0 w 32"/>
                  <a:gd name="T11" fmla="*/ 44 h 191"/>
                  <a:gd name="T12" fmla="*/ 0 w 32"/>
                  <a:gd name="T13" fmla="*/ 10 h 191"/>
                  <a:gd name="T14" fmla="*/ 0 w 32"/>
                  <a:gd name="T15" fmla="*/ 60 h 191"/>
                  <a:gd name="T16" fmla="*/ 16 w 32"/>
                  <a:gd name="T17" fmla="*/ 56 h 191"/>
                  <a:gd name="T18" fmla="*/ 32 w 32"/>
                  <a:gd name="T19" fmla="*/ 49 h 191"/>
                  <a:gd name="T20" fmla="*/ 32 w 32"/>
                  <a:gd name="T21" fmla="*/ 181 h 191"/>
                  <a:gd name="T22" fmla="*/ 16 w 32"/>
                  <a:gd name="T23" fmla="*/ 186 h 191"/>
                  <a:gd name="T24" fmla="*/ 0 w 32"/>
                  <a:gd name="T25" fmla="*/ 191 h 191"/>
                  <a:gd name="T26" fmla="*/ 0 w 32"/>
                  <a:gd name="T27" fmla="*/ 126 h 191"/>
                  <a:gd name="T28" fmla="*/ 0 w 32"/>
                  <a:gd name="T29" fmla="*/ 60 h 1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91"/>
                  <a:gd name="T47" fmla="*/ 32 w 32"/>
                  <a:gd name="T48" fmla="*/ 191 h 1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91">
                    <a:moveTo>
                      <a:pt x="0" y="10"/>
                    </a:moveTo>
                    <a:lnTo>
                      <a:pt x="16" y="5"/>
                    </a:lnTo>
                    <a:lnTo>
                      <a:pt x="32" y="0"/>
                    </a:lnTo>
                    <a:lnTo>
                      <a:pt x="32" y="34"/>
                    </a:lnTo>
                    <a:lnTo>
                      <a:pt x="16" y="39"/>
                    </a:lnTo>
                    <a:lnTo>
                      <a:pt x="0" y="44"/>
                    </a:lnTo>
                    <a:lnTo>
                      <a:pt x="0" y="10"/>
                    </a:lnTo>
                    <a:close/>
                    <a:moveTo>
                      <a:pt x="0" y="60"/>
                    </a:moveTo>
                    <a:lnTo>
                      <a:pt x="16" y="56"/>
                    </a:lnTo>
                    <a:lnTo>
                      <a:pt x="32" y="49"/>
                    </a:lnTo>
                    <a:lnTo>
                      <a:pt x="32" y="181"/>
                    </a:lnTo>
                    <a:lnTo>
                      <a:pt x="16" y="186"/>
                    </a:lnTo>
                    <a:lnTo>
                      <a:pt x="0" y="191"/>
                    </a:lnTo>
                    <a:lnTo>
                      <a:pt x="0" y="126"/>
                    </a:lnTo>
                    <a:lnTo>
                      <a:pt x="0" y="60"/>
                    </a:lnTo>
                    <a:close/>
                  </a:path>
                </a:pathLst>
              </a:custGeom>
              <a:solidFill>
                <a:srgbClr val="FFFFCC"/>
              </a:solidFill>
              <a:ln w="15875">
                <a:solidFill>
                  <a:srgbClr val="FFFFCC"/>
                </a:solidFill>
                <a:round/>
                <a:headEnd/>
                <a:tailEnd/>
              </a:ln>
            </p:spPr>
            <p:txBody>
              <a:bodyPr/>
              <a:lstStyle/>
              <a:p>
                <a:endParaRPr lang="en-US"/>
              </a:p>
            </p:txBody>
          </p:sp>
          <p:sp>
            <p:nvSpPr>
              <p:cNvPr id="7215" name="Freeform 20"/>
              <p:cNvSpPr>
                <a:spLocks noEditPoints="1"/>
              </p:cNvSpPr>
              <p:nvPr/>
            </p:nvSpPr>
            <p:spPr bwMode="auto">
              <a:xfrm>
                <a:off x="2720" y="1600"/>
                <a:ext cx="99" cy="144"/>
              </a:xfrm>
              <a:custGeom>
                <a:avLst/>
                <a:gdLst>
                  <a:gd name="T0" fmla="*/ 0 w 99"/>
                  <a:gd name="T1" fmla="*/ 88 h 144"/>
                  <a:gd name="T2" fmla="*/ 0 w 99"/>
                  <a:gd name="T3" fmla="*/ 74 h 144"/>
                  <a:gd name="T4" fmla="*/ 3 w 99"/>
                  <a:gd name="T5" fmla="*/ 61 h 144"/>
                  <a:gd name="T6" fmla="*/ 6 w 99"/>
                  <a:gd name="T7" fmla="*/ 48 h 144"/>
                  <a:gd name="T8" fmla="*/ 13 w 99"/>
                  <a:gd name="T9" fmla="*/ 35 h 144"/>
                  <a:gd name="T10" fmla="*/ 19 w 99"/>
                  <a:gd name="T11" fmla="*/ 23 h 144"/>
                  <a:gd name="T12" fmla="*/ 29 w 99"/>
                  <a:gd name="T13" fmla="*/ 15 h 144"/>
                  <a:gd name="T14" fmla="*/ 39 w 99"/>
                  <a:gd name="T15" fmla="*/ 8 h 144"/>
                  <a:gd name="T16" fmla="*/ 49 w 99"/>
                  <a:gd name="T17" fmla="*/ 4 h 144"/>
                  <a:gd name="T18" fmla="*/ 61 w 99"/>
                  <a:gd name="T19" fmla="*/ 0 h 144"/>
                  <a:gd name="T20" fmla="*/ 71 w 99"/>
                  <a:gd name="T21" fmla="*/ 2 h 144"/>
                  <a:gd name="T22" fmla="*/ 81 w 99"/>
                  <a:gd name="T23" fmla="*/ 5 h 144"/>
                  <a:gd name="T24" fmla="*/ 87 w 99"/>
                  <a:gd name="T25" fmla="*/ 13 h 144"/>
                  <a:gd name="T26" fmla="*/ 92 w 99"/>
                  <a:gd name="T27" fmla="*/ 22 h 144"/>
                  <a:gd name="T28" fmla="*/ 95 w 99"/>
                  <a:gd name="T29" fmla="*/ 31 h 144"/>
                  <a:gd name="T30" fmla="*/ 99 w 99"/>
                  <a:gd name="T31" fmla="*/ 56 h 144"/>
                  <a:gd name="T32" fmla="*/ 97 w 99"/>
                  <a:gd name="T33" fmla="*/ 71 h 144"/>
                  <a:gd name="T34" fmla="*/ 95 w 99"/>
                  <a:gd name="T35" fmla="*/ 84 h 144"/>
                  <a:gd name="T36" fmla="*/ 86 w 99"/>
                  <a:gd name="T37" fmla="*/ 110 h 144"/>
                  <a:gd name="T38" fmla="*/ 78 w 99"/>
                  <a:gd name="T39" fmla="*/ 120 h 144"/>
                  <a:gd name="T40" fmla="*/ 70 w 99"/>
                  <a:gd name="T41" fmla="*/ 129 h 144"/>
                  <a:gd name="T42" fmla="*/ 60 w 99"/>
                  <a:gd name="T43" fmla="*/ 136 h 144"/>
                  <a:gd name="T44" fmla="*/ 49 w 99"/>
                  <a:gd name="T45" fmla="*/ 141 h 144"/>
                  <a:gd name="T46" fmla="*/ 39 w 99"/>
                  <a:gd name="T47" fmla="*/ 144 h 144"/>
                  <a:gd name="T48" fmla="*/ 31 w 99"/>
                  <a:gd name="T49" fmla="*/ 144 h 144"/>
                  <a:gd name="T50" fmla="*/ 23 w 99"/>
                  <a:gd name="T51" fmla="*/ 141 h 144"/>
                  <a:gd name="T52" fmla="*/ 15 w 99"/>
                  <a:gd name="T53" fmla="*/ 136 h 144"/>
                  <a:gd name="T54" fmla="*/ 8 w 99"/>
                  <a:gd name="T55" fmla="*/ 128 h 144"/>
                  <a:gd name="T56" fmla="*/ 3 w 99"/>
                  <a:gd name="T57" fmla="*/ 116 h 144"/>
                  <a:gd name="T58" fmla="*/ 2 w 99"/>
                  <a:gd name="T59" fmla="*/ 103 h 144"/>
                  <a:gd name="T60" fmla="*/ 0 w 99"/>
                  <a:gd name="T61" fmla="*/ 88 h 144"/>
                  <a:gd name="T62" fmla="*/ 32 w 99"/>
                  <a:gd name="T63" fmla="*/ 77 h 144"/>
                  <a:gd name="T64" fmla="*/ 32 w 99"/>
                  <a:gd name="T65" fmla="*/ 85 h 144"/>
                  <a:gd name="T66" fmla="*/ 34 w 99"/>
                  <a:gd name="T67" fmla="*/ 93 h 144"/>
                  <a:gd name="T68" fmla="*/ 36 w 99"/>
                  <a:gd name="T69" fmla="*/ 98 h 144"/>
                  <a:gd name="T70" fmla="*/ 37 w 99"/>
                  <a:gd name="T71" fmla="*/ 102 h 144"/>
                  <a:gd name="T72" fmla="*/ 42 w 99"/>
                  <a:gd name="T73" fmla="*/ 106 h 144"/>
                  <a:gd name="T74" fmla="*/ 49 w 99"/>
                  <a:gd name="T75" fmla="*/ 106 h 144"/>
                  <a:gd name="T76" fmla="*/ 55 w 99"/>
                  <a:gd name="T77" fmla="*/ 103 h 144"/>
                  <a:gd name="T78" fmla="*/ 61 w 99"/>
                  <a:gd name="T79" fmla="*/ 95 h 144"/>
                  <a:gd name="T80" fmla="*/ 63 w 99"/>
                  <a:gd name="T81" fmla="*/ 84 h 144"/>
                  <a:gd name="T82" fmla="*/ 65 w 99"/>
                  <a:gd name="T83" fmla="*/ 66 h 144"/>
                  <a:gd name="T84" fmla="*/ 63 w 99"/>
                  <a:gd name="T85" fmla="*/ 53 h 144"/>
                  <a:gd name="T86" fmla="*/ 60 w 99"/>
                  <a:gd name="T87" fmla="*/ 43 h 144"/>
                  <a:gd name="T88" fmla="*/ 55 w 99"/>
                  <a:gd name="T89" fmla="*/ 38 h 144"/>
                  <a:gd name="T90" fmla="*/ 49 w 99"/>
                  <a:gd name="T91" fmla="*/ 38 h 144"/>
                  <a:gd name="T92" fmla="*/ 42 w 99"/>
                  <a:gd name="T93" fmla="*/ 43 h 144"/>
                  <a:gd name="T94" fmla="*/ 37 w 99"/>
                  <a:gd name="T95" fmla="*/ 51 h 144"/>
                  <a:gd name="T96" fmla="*/ 34 w 99"/>
                  <a:gd name="T97" fmla="*/ 62 h 144"/>
                  <a:gd name="T98" fmla="*/ 32 w 99"/>
                  <a:gd name="T99" fmla="*/ 77 h 1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9"/>
                  <a:gd name="T151" fmla="*/ 0 h 144"/>
                  <a:gd name="T152" fmla="*/ 99 w 99"/>
                  <a:gd name="T153" fmla="*/ 144 h 1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9" h="144">
                    <a:moveTo>
                      <a:pt x="0" y="88"/>
                    </a:moveTo>
                    <a:lnTo>
                      <a:pt x="0" y="74"/>
                    </a:lnTo>
                    <a:lnTo>
                      <a:pt x="3" y="61"/>
                    </a:lnTo>
                    <a:lnTo>
                      <a:pt x="6" y="48"/>
                    </a:lnTo>
                    <a:lnTo>
                      <a:pt x="13" y="35"/>
                    </a:lnTo>
                    <a:lnTo>
                      <a:pt x="19" y="23"/>
                    </a:lnTo>
                    <a:lnTo>
                      <a:pt x="29" y="15"/>
                    </a:lnTo>
                    <a:lnTo>
                      <a:pt x="39" y="8"/>
                    </a:lnTo>
                    <a:lnTo>
                      <a:pt x="49" y="4"/>
                    </a:lnTo>
                    <a:lnTo>
                      <a:pt x="61" y="0"/>
                    </a:lnTo>
                    <a:lnTo>
                      <a:pt x="71" y="2"/>
                    </a:lnTo>
                    <a:lnTo>
                      <a:pt x="81" y="5"/>
                    </a:lnTo>
                    <a:lnTo>
                      <a:pt x="87" y="13"/>
                    </a:lnTo>
                    <a:lnTo>
                      <a:pt x="92" y="22"/>
                    </a:lnTo>
                    <a:lnTo>
                      <a:pt x="95" y="31"/>
                    </a:lnTo>
                    <a:lnTo>
                      <a:pt x="99" y="56"/>
                    </a:lnTo>
                    <a:lnTo>
                      <a:pt x="97" y="71"/>
                    </a:lnTo>
                    <a:lnTo>
                      <a:pt x="95" y="84"/>
                    </a:lnTo>
                    <a:lnTo>
                      <a:pt x="86" y="110"/>
                    </a:lnTo>
                    <a:lnTo>
                      <a:pt x="78" y="120"/>
                    </a:lnTo>
                    <a:lnTo>
                      <a:pt x="70" y="129"/>
                    </a:lnTo>
                    <a:lnTo>
                      <a:pt x="60" y="136"/>
                    </a:lnTo>
                    <a:lnTo>
                      <a:pt x="49" y="141"/>
                    </a:lnTo>
                    <a:lnTo>
                      <a:pt x="39" y="144"/>
                    </a:lnTo>
                    <a:lnTo>
                      <a:pt x="31" y="144"/>
                    </a:lnTo>
                    <a:lnTo>
                      <a:pt x="23" y="141"/>
                    </a:lnTo>
                    <a:lnTo>
                      <a:pt x="15" y="136"/>
                    </a:lnTo>
                    <a:lnTo>
                      <a:pt x="8" y="128"/>
                    </a:lnTo>
                    <a:lnTo>
                      <a:pt x="3" y="116"/>
                    </a:lnTo>
                    <a:lnTo>
                      <a:pt x="2" y="103"/>
                    </a:lnTo>
                    <a:lnTo>
                      <a:pt x="0" y="88"/>
                    </a:lnTo>
                    <a:close/>
                    <a:moveTo>
                      <a:pt x="32" y="77"/>
                    </a:moveTo>
                    <a:lnTo>
                      <a:pt x="32" y="85"/>
                    </a:lnTo>
                    <a:lnTo>
                      <a:pt x="34" y="93"/>
                    </a:lnTo>
                    <a:lnTo>
                      <a:pt x="36" y="98"/>
                    </a:lnTo>
                    <a:lnTo>
                      <a:pt x="37" y="102"/>
                    </a:lnTo>
                    <a:lnTo>
                      <a:pt x="42" y="106"/>
                    </a:lnTo>
                    <a:lnTo>
                      <a:pt x="49" y="106"/>
                    </a:lnTo>
                    <a:lnTo>
                      <a:pt x="55" y="103"/>
                    </a:lnTo>
                    <a:lnTo>
                      <a:pt x="61" y="95"/>
                    </a:lnTo>
                    <a:lnTo>
                      <a:pt x="63" y="84"/>
                    </a:lnTo>
                    <a:lnTo>
                      <a:pt x="65" y="66"/>
                    </a:lnTo>
                    <a:lnTo>
                      <a:pt x="63" y="53"/>
                    </a:lnTo>
                    <a:lnTo>
                      <a:pt x="60" y="43"/>
                    </a:lnTo>
                    <a:lnTo>
                      <a:pt x="55" y="38"/>
                    </a:lnTo>
                    <a:lnTo>
                      <a:pt x="49" y="38"/>
                    </a:lnTo>
                    <a:lnTo>
                      <a:pt x="42" y="43"/>
                    </a:lnTo>
                    <a:lnTo>
                      <a:pt x="37" y="51"/>
                    </a:lnTo>
                    <a:lnTo>
                      <a:pt x="34" y="62"/>
                    </a:lnTo>
                    <a:lnTo>
                      <a:pt x="32" y="77"/>
                    </a:lnTo>
                    <a:close/>
                  </a:path>
                </a:pathLst>
              </a:custGeom>
              <a:solidFill>
                <a:srgbClr val="FFFFCC"/>
              </a:solidFill>
              <a:ln w="15875">
                <a:solidFill>
                  <a:srgbClr val="FFFFCC"/>
                </a:solidFill>
                <a:round/>
                <a:headEnd/>
                <a:tailEnd/>
              </a:ln>
            </p:spPr>
            <p:txBody>
              <a:bodyPr/>
              <a:lstStyle/>
              <a:p>
                <a:endParaRPr lang="en-US"/>
              </a:p>
            </p:txBody>
          </p:sp>
          <p:sp>
            <p:nvSpPr>
              <p:cNvPr id="7216" name="Freeform 21"/>
              <p:cNvSpPr>
                <a:spLocks/>
              </p:cNvSpPr>
              <p:nvPr/>
            </p:nvSpPr>
            <p:spPr bwMode="auto">
              <a:xfrm>
                <a:off x="2835" y="1559"/>
                <a:ext cx="91" cy="157"/>
              </a:xfrm>
              <a:custGeom>
                <a:avLst/>
                <a:gdLst>
                  <a:gd name="T0" fmla="*/ 0 w 91"/>
                  <a:gd name="T1" fmla="*/ 27 h 157"/>
                  <a:gd name="T2" fmla="*/ 14 w 91"/>
                  <a:gd name="T3" fmla="*/ 20 h 157"/>
                  <a:gd name="T4" fmla="*/ 31 w 91"/>
                  <a:gd name="T5" fmla="*/ 15 h 157"/>
                  <a:gd name="T6" fmla="*/ 31 w 91"/>
                  <a:gd name="T7" fmla="*/ 27 h 157"/>
                  <a:gd name="T8" fmla="*/ 31 w 91"/>
                  <a:gd name="T9" fmla="*/ 36 h 157"/>
                  <a:gd name="T10" fmla="*/ 37 w 91"/>
                  <a:gd name="T11" fmla="*/ 23 h 157"/>
                  <a:gd name="T12" fmla="*/ 44 w 91"/>
                  <a:gd name="T13" fmla="*/ 14 h 157"/>
                  <a:gd name="T14" fmla="*/ 52 w 91"/>
                  <a:gd name="T15" fmla="*/ 7 h 157"/>
                  <a:gd name="T16" fmla="*/ 61 w 91"/>
                  <a:gd name="T17" fmla="*/ 2 h 157"/>
                  <a:gd name="T18" fmla="*/ 68 w 91"/>
                  <a:gd name="T19" fmla="*/ 0 h 157"/>
                  <a:gd name="T20" fmla="*/ 74 w 91"/>
                  <a:gd name="T21" fmla="*/ 0 h 157"/>
                  <a:gd name="T22" fmla="*/ 79 w 91"/>
                  <a:gd name="T23" fmla="*/ 4 h 157"/>
                  <a:gd name="T24" fmla="*/ 82 w 91"/>
                  <a:gd name="T25" fmla="*/ 7 h 157"/>
                  <a:gd name="T26" fmla="*/ 86 w 91"/>
                  <a:gd name="T27" fmla="*/ 14 h 157"/>
                  <a:gd name="T28" fmla="*/ 89 w 91"/>
                  <a:gd name="T29" fmla="*/ 22 h 157"/>
                  <a:gd name="T30" fmla="*/ 91 w 91"/>
                  <a:gd name="T31" fmla="*/ 31 h 157"/>
                  <a:gd name="T32" fmla="*/ 91 w 91"/>
                  <a:gd name="T33" fmla="*/ 43 h 157"/>
                  <a:gd name="T34" fmla="*/ 91 w 91"/>
                  <a:gd name="T35" fmla="*/ 85 h 157"/>
                  <a:gd name="T36" fmla="*/ 91 w 91"/>
                  <a:gd name="T37" fmla="*/ 128 h 157"/>
                  <a:gd name="T38" fmla="*/ 74 w 91"/>
                  <a:gd name="T39" fmla="*/ 133 h 157"/>
                  <a:gd name="T40" fmla="*/ 58 w 91"/>
                  <a:gd name="T41" fmla="*/ 138 h 157"/>
                  <a:gd name="T42" fmla="*/ 58 w 91"/>
                  <a:gd name="T43" fmla="*/ 102 h 157"/>
                  <a:gd name="T44" fmla="*/ 58 w 91"/>
                  <a:gd name="T45" fmla="*/ 66 h 157"/>
                  <a:gd name="T46" fmla="*/ 57 w 91"/>
                  <a:gd name="T47" fmla="*/ 56 h 157"/>
                  <a:gd name="T48" fmla="*/ 55 w 91"/>
                  <a:gd name="T49" fmla="*/ 49 h 157"/>
                  <a:gd name="T50" fmla="*/ 50 w 91"/>
                  <a:gd name="T51" fmla="*/ 46 h 157"/>
                  <a:gd name="T52" fmla="*/ 45 w 91"/>
                  <a:gd name="T53" fmla="*/ 46 h 157"/>
                  <a:gd name="T54" fmla="*/ 40 w 91"/>
                  <a:gd name="T55" fmla="*/ 49 h 157"/>
                  <a:gd name="T56" fmla="*/ 36 w 91"/>
                  <a:gd name="T57" fmla="*/ 58 h 157"/>
                  <a:gd name="T58" fmla="*/ 34 w 91"/>
                  <a:gd name="T59" fmla="*/ 67 h 157"/>
                  <a:gd name="T60" fmla="*/ 32 w 91"/>
                  <a:gd name="T61" fmla="*/ 76 h 157"/>
                  <a:gd name="T62" fmla="*/ 32 w 91"/>
                  <a:gd name="T63" fmla="*/ 84 h 157"/>
                  <a:gd name="T64" fmla="*/ 32 w 91"/>
                  <a:gd name="T65" fmla="*/ 115 h 157"/>
                  <a:gd name="T66" fmla="*/ 32 w 91"/>
                  <a:gd name="T67" fmla="*/ 146 h 157"/>
                  <a:gd name="T68" fmla="*/ 16 w 91"/>
                  <a:gd name="T69" fmla="*/ 152 h 157"/>
                  <a:gd name="T70" fmla="*/ 0 w 91"/>
                  <a:gd name="T71" fmla="*/ 157 h 157"/>
                  <a:gd name="T72" fmla="*/ 0 w 91"/>
                  <a:gd name="T73" fmla="*/ 92 h 157"/>
                  <a:gd name="T74" fmla="*/ 0 w 91"/>
                  <a:gd name="T75" fmla="*/ 27 h 1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1"/>
                  <a:gd name="T115" fmla="*/ 0 h 157"/>
                  <a:gd name="T116" fmla="*/ 91 w 91"/>
                  <a:gd name="T117" fmla="*/ 157 h 1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1" h="157">
                    <a:moveTo>
                      <a:pt x="0" y="27"/>
                    </a:moveTo>
                    <a:lnTo>
                      <a:pt x="14" y="20"/>
                    </a:lnTo>
                    <a:lnTo>
                      <a:pt x="31" y="15"/>
                    </a:lnTo>
                    <a:lnTo>
                      <a:pt x="31" y="27"/>
                    </a:lnTo>
                    <a:lnTo>
                      <a:pt x="31" y="36"/>
                    </a:lnTo>
                    <a:lnTo>
                      <a:pt x="37" y="23"/>
                    </a:lnTo>
                    <a:lnTo>
                      <a:pt x="44" y="14"/>
                    </a:lnTo>
                    <a:lnTo>
                      <a:pt x="52" y="7"/>
                    </a:lnTo>
                    <a:lnTo>
                      <a:pt x="61" y="2"/>
                    </a:lnTo>
                    <a:lnTo>
                      <a:pt x="68" y="0"/>
                    </a:lnTo>
                    <a:lnTo>
                      <a:pt x="74" y="0"/>
                    </a:lnTo>
                    <a:lnTo>
                      <a:pt x="79" y="4"/>
                    </a:lnTo>
                    <a:lnTo>
                      <a:pt x="82" y="7"/>
                    </a:lnTo>
                    <a:lnTo>
                      <a:pt x="86" y="14"/>
                    </a:lnTo>
                    <a:lnTo>
                      <a:pt x="89" y="22"/>
                    </a:lnTo>
                    <a:lnTo>
                      <a:pt x="91" y="31"/>
                    </a:lnTo>
                    <a:lnTo>
                      <a:pt x="91" y="43"/>
                    </a:lnTo>
                    <a:lnTo>
                      <a:pt x="91" y="85"/>
                    </a:lnTo>
                    <a:lnTo>
                      <a:pt x="91" y="128"/>
                    </a:lnTo>
                    <a:lnTo>
                      <a:pt x="74" y="133"/>
                    </a:lnTo>
                    <a:lnTo>
                      <a:pt x="58" y="138"/>
                    </a:lnTo>
                    <a:lnTo>
                      <a:pt x="58" y="102"/>
                    </a:lnTo>
                    <a:lnTo>
                      <a:pt x="58" y="66"/>
                    </a:lnTo>
                    <a:lnTo>
                      <a:pt x="57" y="56"/>
                    </a:lnTo>
                    <a:lnTo>
                      <a:pt x="55" y="49"/>
                    </a:lnTo>
                    <a:lnTo>
                      <a:pt x="50" y="46"/>
                    </a:lnTo>
                    <a:lnTo>
                      <a:pt x="45" y="46"/>
                    </a:lnTo>
                    <a:lnTo>
                      <a:pt x="40" y="49"/>
                    </a:lnTo>
                    <a:lnTo>
                      <a:pt x="36" y="58"/>
                    </a:lnTo>
                    <a:lnTo>
                      <a:pt x="34" y="67"/>
                    </a:lnTo>
                    <a:lnTo>
                      <a:pt x="32" y="76"/>
                    </a:lnTo>
                    <a:lnTo>
                      <a:pt x="32" y="84"/>
                    </a:lnTo>
                    <a:lnTo>
                      <a:pt x="32" y="115"/>
                    </a:lnTo>
                    <a:lnTo>
                      <a:pt x="32" y="146"/>
                    </a:lnTo>
                    <a:lnTo>
                      <a:pt x="16" y="152"/>
                    </a:lnTo>
                    <a:lnTo>
                      <a:pt x="0" y="157"/>
                    </a:lnTo>
                    <a:lnTo>
                      <a:pt x="0" y="92"/>
                    </a:lnTo>
                    <a:lnTo>
                      <a:pt x="0" y="27"/>
                    </a:lnTo>
                    <a:close/>
                  </a:path>
                </a:pathLst>
              </a:custGeom>
              <a:solidFill>
                <a:srgbClr val="FFFFCC"/>
              </a:solidFill>
              <a:ln w="15875">
                <a:solidFill>
                  <a:srgbClr val="FFFFCC"/>
                </a:solidFill>
                <a:round/>
                <a:headEnd/>
                <a:tailEnd/>
              </a:ln>
            </p:spPr>
            <p:txBody>
              <a:bodyPr/>
              <a:lstStyle/>
              <a:p>
                <a:endParaRPr lang="en-US"/>
              </a:p>
            </p:txBody>
          </p:sp>
        </p:grpSp>
        <p:grpSp>
          <p:nvGrpSpPr>
            <p:cNvPr id="5" name="Group 22"/>
            <p:cNvGrpSpPr>
              <a:grpSpLocks/>
            </p:cNvGrpSpPr>
            <p:nvPr/>
          </p:nvGrpSpPr>
          <p:grpSpPr bwMode="auto">
            <a:xfrm>
              <a:off x="3065" y="1546"/>
              <a:ext cx="1016" cy="979"/>
              <a:chOff x="3065" y="1546"/>
              <a:chExt cx="1016" cy="979"/>
            </a:xfrm>
          </p:grpSpPr>
          <p:sp>
            <p:nvSpPr>
              <p:cNvPr id="7195" name="Freeform 23"/>
              <p:cNvSpPr>
                <a:spLocks noEditPoints="1"/>
              </p:cNvSpPr>
              <p:nvPr/>
            </p:nvSpPr>
            <p:spPr bwMode="auto">
              <a:xfrm>
                <a:off x="3065" y="1546"/>
                <a:ext cx="210" cy="128"/>
              </a:xfrm>
              <a:custGeom>
                <a:avLst/>
                <a:gdLst>
                  <a:gd name="T0" fmla="*/ 152 w 210"/>
                  <a:gd name="T1" fmla="*/ 0 h 128"/>
                  <a:gd name="T2" fmla="*/ 175 w 210"/>
                  <a:gd name="T3" fmla="*/ 23 h 128"/>
                  <a:gd name="T4" fmla="*/ 197 w 210"/>
                  <a:gd name="T5" fmla="*/ 44 h 128"/>
                  <a:gd name="T6" fmla="*/ 204 w 210"/>
                  <a:gd name="T7" fmla="*/ 53 h 128"/>
                  <a:gd name="T8" fmla="*/ 209 w 210"/>
                  <a:gd name="T9" fmla="*/ 59 h 128"/>
                  <a:gd name="T10" fmla="*/ 210 w 210"/>
                  <a:gd name="T11" fmla="*/ 67 h 128"/>
                  <a:gd name="T12" fmla="*/ 209 w 210"/>
                  <a:gd name="T13" fmla="*/ 74 h 128"/>
                  <a:gd name="T14" fmla="*/ 205 w 210"/>
                  <a:gd name="T15" fmla="*/ 82 h 128"/>
                  <a:gd name="T16" fmla="*/ 199 w 210"/>
                  <a:gd name="T17" fmla="*/ 90 h 128"/>
                  <a:gd name="T18" fmla="*/ 191 w 210"/>
                  <a:gd name="T19" fmla="*/ 97 h 128"/>
                  <a:gd name="T20" fmla="*/ 181 w 210"/>
                  <a:gd name="T21" fmla="*/ 105 h 128"/>
                  <a:gd name="T22" fmla="*/ 170 w 210"/>
                  <a:gd name="T23" fmla="*/ 111 h 128"/>
                  <a:gd name="T24" fmla="*/ 158 w 210"/>
                  <a:gd name="T25" fmla="*/ 116 h 128"/>
                  <a:gd name="T26" fmla="*/ 147 w 210"/>
                  <a:gd name="T27" fmla="*/ 118 h 128"/>
                  <a:gd name="T28" fmla="*/ 136 w 210"/>
                  <a:gd name="T29" fmla="*/ 120 h 128"/>
                  <a:gd name="T30" fmla="*/ 126 w 210"/>
                  <a:gd name="T31" fmla="*/ 120 h 128"/>
                  <a:gd name="T32" fmla="*/ 116 w 210"/>
                  <a:gd name="T33" fmla="*/ 118 h 128"/>
                  <a:gd name="T34" fmla="*/ 107 w 210"/>
                  <a:gd name="T35" fmla="*/ 113 h 128"/>
                  <a:gd name="T36" fmla="*/ 99 w 210"/>
                  <a:gd name="T37" fmla="*/ 105 h 128"/>
                  <a:gd name="T38" fmla="*/ 84 w 210"/>
                  <a:gd name="T39" fmla="*/ 90 h 128"/>
                  <a:gd name="T40" fmla="*/ 56 w 210"/>
                  <a:gd name="T41" fmla="*/ 110 h 128"/>
                  <a:gd name="T42" fmla="*/ 27 w 210"/>
                  <a:gd name="T43" fmla="*/ 128 h 128"/>
                  <a:gd name="T44" fmla="*/ 13 w 210"/>
                  <a:gd name="T45" fmla="*/ 115 h 128"/>
                  <a:gd name="T46" fmla="*/ 0 w 210"/>
                  <a:gd name="T47" fmla="*/ 102 h 128"/>
                  <a:gd name="T48" fmla="*/ 76 w 210"/>
                  <a:gd name="T49" fmla="*/ 51 h 128"/>
                  <a:gd name="T50" fmla="*/ 152 w 210"/>
                  <a:gd name="T51" fmla="*/ 0 h 128"/>
                  <a:gd name="T52" fmla="*/ 115 w 210"/>
                  <a:gd name="T53" fmla="*/ 71 h 128"/>
                  <a:gd name="T54" fmla="*/ 118 w 210"/>
                  <a:gd name="T55" fmla="*/ 74 h 128"/>
                  <a:gd name="T56" fmla="*/ 121 w 210"/>
                  <a:gd name="T57" fmla="*/ 77 h 128"/>
                  <a:gd name="T58" fmla="*/ 129 w 210"/>
                  <a:gd name="T59" fmla="*/ 82 h 128"/>
                  <a:gd name="T60" fmla="*/ 137 w 210"/>
                  <a:gd name="T61" fmla="*/ 84 h 128"/>
                  <a:gd name="T62" fmla="*/ 145 w 210"/>
                  <a:gd name="T63" fmla="*/ 82 h 128"/>
                  <a:gd name="T64" fmla="*/ 152 w 210"/>
                  <a:gd name="T65" fmla="*/ 79 h 128"/>
                  <a:gd name="T66" fmla="*/ 158 w 210"/>
                  <a:gd name="T67" fmla="*/ 74 h 128"/>
                  <a:gd name="T68" fmla="*/ 162 w 210"/>
                  <a:gd name="T69" fmla="*/ 69 h 128"/>
                  <a:gd name="T70" fmla="*/ 162 w 210"/>
                  <a:gd name="T71" fmla="*/ 62 h 128"/>
                  <a:gd name="T72" fmla="*/ 157 w 210"/>
                  <a:gd name="T73" fmla="*/ 54 h 128"/>
                  <a:gd name="T74" fmla="*/ 154 w 210"/>
                  <a:gd name="T75" fmla="*/ 51 h 128"/>
                  <a:gd name="T76" fmla="*/ 149 w 210"/>
                  <a:gd name="T77" fmla="*/ 48 h 128"/>
                  <a:gd name="T78" fmla="*/ 133 w 210"/>
                  <a:gd name="T79" fmla="*/ 59 h 128"/>
                  <a:gd name="T80" fmla="*/ 115 w 210"/>
                  <a:gd name="T81" fmla="*/ 71 h 1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0"/>
                  <a:gd name="T124" fmla="*/ 0 h 128"/>
                  <a:gd name="T125" fmla="*/ 210 w 210"/>
                  <a:gd name="T126" fmla="*/ 128 h 1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0" h="128">
                    <a:moveTo>
                      <a:pt x="152" y="0"/>
                    </a:moveTo>
                    <a:lnTo>
                      <a:pt x="175" y="23"/>
                    </a:lnTo>
                    <a:lnTo>
                      <a:pt x="197" y="44"/>
                    </a:lnTo>
                    <a:lnTo>
                      <a:pt x="204" y="53"/>
                    </a:lnTo>
                    <a:lnTo>
                      <a:pt x="209" y="59"/>
                    </a:lnTo>
                    <a:lnTo>
                      <a:pt x="210" y="67"/>
                    </a:lnTo>
                    <a:lnTo>
                      <a:pt x="209" y="74"/>
                    </a:lnTo>
                    <a:lnTo>
                      <a:pt x="205" y="82"/>
                    </a:lnTo>
                    <a:lnTo>
                      <a:pt x="199" y="90"/>
                    </a:lnTo>
                    <a:lnTo>
                      <a:pt x="191" y="97"/>
                    </a:lnTo>
                    <a:lnTo>
                      <a:pt x="181" y="105"/>
                    </a:lnTo>
                    <a:lnTo>
                      <a:pt x="170" y="111"/>
                    </a:lnTo>
                    <a:lnTo>
                      <a:pt x="158" y="116"/>
                    </a:lnTo>
                    <a:lnTo>
                      <a:pt x="147" y="118"/>
                    </a:lnTo>
                    <a:lnTo>
                      <a:pt x="136" y="120"/>
                    </a:lnTo>
                    <a:lnTo>
                      <a:pt x="126" y="120"/>
                    </a:lnTo>
                    <a:lnTo>
                      <a:pt x="116" y="118"/>
                    </a:lnTo>
                    <a:lnTo>
                      <a:pt x="107" y="113"/>
                    </a:lnTo>
                    <a:lnTo>
                      <a:pt x="99" y="105"/>
                    </a:lnTo>
                    <a:lnTo>
                      <a:pt x="84" y="90"/>
                    </a:lnTo>
                    <a:lnTo>
                      <a:pt x="56" y="110"/>
                    </a:lnTo>
                    <a:lnTo>
                      <a:pt x="27" y="128"/>
                    </a:lnTo>
                    <a:lnTo>
                      <a:pt x="13" y="115"/>
                    </a:lnTo>
                    <a:lnTo>
                      <a:pt x="0" y="102"/>
                    </a:lnTo>
                    <a:lnTo>
                      <a:pt x="76" y="51"/>
                    </a:lnTo>
                    <a:lnTo>
                      <a:pt x="152" y="0"/>
                    </a:lnTo>
                    <a:close/>
                    <a:moveTo>
                      <a:pt x="115" y="71"/>
                    </a:moveTo>
                    <a:lnTo>
                      <a:pt x="118" y="74"/>
                    </a:lnTo>
                    <a:lnTo>
                      <a:pt x="121" y="77"/>
                    </a:lnTo>
                    <a:lnTo>
                      <a:pt x="129" y="82"/>
                    </a:lnTo>
                    <a:lnTo>
                      <a:pt x="137" y="84"/>
                    </a:lnTo>
                    <a:lnTo>
                      <a:pt x="145" y="82"/>
                    </a:lnTo>
                    <a:lnTo>
                      <a:pt x="152" y="79"/>
                    </a:lnTo>
                    <a:lnTo>
                      <a:pt x="158" y="74"/>
                    </a:lnTo>
                    <a:lnTo>
                      <a:pt x="162" y="69"/>
                    </a:lnTo>
                    <a:lnTo>
                      <a:pt x="162" y="62"/>
                    </a:lnTo>
                    <a:lnTo>
                      <a:pt x="157" y="54"/>
                    </a:lnTo>
                    <a:lnTo>
                      <a:pt x="154" y="51"/>
                    </a:lnTo>
                    <a:lnTo>
                      <a:pt x="149" y="48"/>
                    </a:lnTo>
                    <a:lnTo>
                      <a:pt x="133" y="59"/>
                    </a:lnTo>
                    <a:lnTo>
                      <a:pt x="115" y="71"/>
                    </a:lnTo>
                    <a:close/>
                  </a:path>
                </a:pathLst>
              </a:custGeom>
              <a:solidFill>
                <a:srgbClr val="FFFFCC"/>
              </a:solidFill>
              <a:ln w="15875">
                <a:solidFill>
                  <a:srgbClr val="FFFFCC"/>
                </a:solidFill>
                <a:round/>
                <a:headEnd/>
                <a:tailEnd/>
              </a:ln>
            </p:spPr>
            <p:txBody>
              <a:bodyPr/>
              <a:lstStyle/>
              <a:p>
                <a:endParaRPr lang="en-US"/>
              </a:p>
            </p:txBody>
          </p:sp>
          <p:sp>
            <p:nvSpPr>
              <p:cNvPr id="7196" name="Freeform 24"/>
              <p:cNvSpPr>
                <a:spLocks/>
              </p:cNvSpPr>
              <p:nvPr/>
            </p:nvSpPr>
            <p:spPr bwMode="auto">
              <a:xfrm>
                <a:off x="3152" y="1659"/>
                <a:ext cx="159" cy="98"/>
              </a:xfrm>
              <a:custGeom>
                <a:avLst/>
                <a:gdLst>
                  <a:gd name="T0" fmla="*/ 112 w 159"/>
                  <a:gd name="T1" fmla="*/ 0 h 98"/>
                  <a:gd name="T2" fmla="*/ 123 w 159"/>
                  <a:gd name="T3" fmla="*/ 12 h 98"/>
                  <a:gd name="T4" fmla="*/ 135 w 159"/>
                  <a:gd name="T5" fmla="*/ 23 h 98"/>
                  <a:gd name="T6" fmla="*/ 126 w 159"/>
                  <a:gd name="T7" fmla="*/ 29 h 98"/>
                  <a:gd name="T8" fmla="*/ 117 w 159"/>
                  <a:gd name="T9" fmla="*/ 34 h 98"/>
                  <a:gd name="T10" fmla="*/ 130 w 159"/>
                  <a:gd name="T11" fmla="*/ 31 h 98"/>
                  <a:gd name="T12" fmla="*/ 139 w 159"/>
                  <a:gd name="T13" fmla="*/ 31 h 98"/>
                  <a:gd name="T14" fmla="*/ 146 w 159"/>
                  <a:gd name="T15" fmla="*/ 33 h 98"/>
                  <a:gd name="T16" fmla="*/ 152 w 159"/>
                  <a:gd name="T17" fmla="*/ 36 h 98"/>
                  <a:gd name="T18" fmla="*/ 157 w 159"/>
                  <a:gd name="T19" fmla="*/ 43 h 98"/>
                  <a:gd name="T20" fmla="*/ 159 w 159"/>
                  <a:gd name="T21" fmla="*/ 52 h 98"/>
                  <a:gd name="T22" fmla="*/ 139 w 159"/>
                  <a:gd name="T23" fmla="*/ 59 h 98"/>
                  <a:gd name="T24" fmla="*/ 122 w 159"/>
                  <a:gd name="T25" fmla="*/ 64 h 98"/>
                  <a:gd name="T26" fmla="*/ 120 w 159"/>
                  <a:gd name="T27" fmla="*/ 59 h 98"/>
                  <a:gd name="T28" fmla="*/ 117 w 159"/>
                  <a:gd name="T29" fmla="*/ 56 h 98"/>
                  <a:gd name="T30" fmla="*/ 110 w 159"/>
                  <a:gd name="T31" fmla="*/ 52 h 98"/>
                  <a:gd name="T32" fmla="*/ 102 w 159"/>
                  <a:gd name="T33" fmla="*/ 52 h 98"/>
                  <a:gd name="T34" fmla="*/ 96 w 159"/>
                  <a:gd name="T35" fmla="*/ 54 h 98"/>
                  <a:gd name="T36" fmla="*/ 86 w 159"/>
                  <a:gd name="T37" fmla="*/ 59 h 98"/>
                  <a:gd name="T38" fmla="*/ 76 w 159"/>
                  <a:gd name="T39" fmla="*/ 65 h 98"/>
                  <a:gd name="T40" fmla="*/ 63 w 159"/>
                  <a:gd name="T41" fmla="*/ 74 h 98"/>
                  <a:gd name="T42" fmla="*/ 44 w 159"/>
                  <a:gd name="T43" fmla="*/ 87 h 98"/>
                  <a:gd name="T44" fmla="*/ 26 w 159"/>
                  <a:gd name="T45" fmla="*/ 98 h 98"/>
                  <a:gd name="T46" fmla="*/ 13 w 159"/>
                  <a:gd name="T47" fmla="*/ 87 h 98"/>
                  <a:gd name="T48" fmla="*/ 0 w 159"/>
                  <a:gd name="T49" fmla="*/ 74 h 98"/>
                  <a:gd name="T50" fmla="*/ 112 w 159"/>
                  <a:gd name="T51" fmla="*/ 0 h 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9"/>
                  <a:gd name="T79" fmla="*/ 0 h 98"/>
                  <a:gd name="T80" fmla="*/ 159 w 159"/>
                  <a:gd name="T81" fmla="*/ 98 h 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9" h="98">
                    <a:moveTo>
                      <a:pt x="112" y="0"/>
                    </a:moveTo>
                    <a:lnTo>
                      <a:pt x="123" y="12"/>
                    </a:lnTo>
                    <a:lnTo>
                      <a:pt x="135" y="23"/>
                    </a:lnTo>
                    <a:lnTo>
                      <a:pt x="126" y="29"/>
                    </a:lnTo>
                    <a:lnTo>
                      <a:pt x="117" y="34"/>
                    </a:lnTo>
                    <a:lnTo>
                      <a:pt x="130" y="31"/>
                    </a:lnTo>
                    <a:lnTo>
                      <a:pt x="139" y="31"/>
                    </a:lnTo>
                    <a:lnTo>
                      <a:pt x="146" y="33"/>
                    </a:lnTo>
                    <a:lnTo>
                      <a:pt x="152" y="36"/>
                    </a:lnTo>
                    <a:lnTo>
                      <a:pt x="157" y="43"/>
                    </a:lnTo>
                    <a:lnTo>
                      <a:pt x="159" y="52"/>
                    </a:lnTo>
                    <a:lnTo>
                      <a:pt x="139" y="59"/>
                    </a:lnTo>
                    <a:lnTo>
                      <a:pt x="122" y="64"/>
                    </a:lnTo>
                    <a:lnTo>
                      <a:pt x="120" y="59"/>
                    </a:lnTo>
                    <a:lnTo>
                      <a:pt x="117" y="56"/>
                    </a:lnTo>
                    <a:lnTo>
                      <a:pt x="110" y="52"/>
                    </a:lnTo>
                    <a:lnTo>
                      <a:pt x="102" y="52"/>
                    </a:lnTo>
                    <a:lnTo>
                      <a:pt x="96" y="54"/>
                    </a:lnTo>
                    <a:lnTo>
                      <a:pt x="86" y="59"/>
                    </a:lnTo>
                    <a:lnTo>
                      <a:pt x="76" y="65"/>
                    </a:lnTo>
                    <a:lnTo>
                      <a:pt x="63" y="74"/>
                    </a:lnTo>
                    <a:lnTo>
                      <a:pt x="44" y="87"/>
                    </a:lnTo>
                    <a:lnTo>
                      <a:pt x="26" y="98"/>
                    </a:lnTo>
                    <a:lnTo>
                      <a:pt x="13" y="87"/>
                    </a:lnTo>
                    <a:lnTo>
                      <a:pt x="0" y="74"/>
                    </a:lnTo>
                    <a:lnTo>
                      <a:pt x="112" y="0"/>
                    </a:lnTo>
                    <a:close/>
                  </a:path>
                </a:pathLst>
              </a:custGeom>
              <a:solidFill>
                <a:srgbClr val="FFFFCC"/>
              </a:solidFill>
              <a:ln w="15875">
                <a:solidFill>
                  <a:srgbClr val="FFFFCC"/>
                </a:solidFill>
                <a:round/>
                <a:headEnd/>
                <a:tailEnd/>
              </a:ln>
            </p:spPr>
            <p:txBody>
              <a:bodyPr/>
              <a:lstStyle/>
              <a:p>
                <a:endParaRPr lang="en-US"/>
              </a:p>
            </p:txBody>
          </p:sp>
          <p:sp>
            <p:nvSpPr>
              <p:cNvPr id="7197" name="Freeform 25"/>
              <p:cNvSpPr>
                <a:spLocks noEditPoints="1"/>
              </p:cNvSpPr>
              <p:nvPr/>
            </p:nvSpPr>
            <p:spPr bwMode="auto">
              <a:xfrm>
                <a:off x="3228" y="1729"/>
                <a:ext cx="143" cy="111"/>
              </a:xfrm>
              <a:custGeom>
                <a:avLst/>
                <a:gdLst>
                  <a:gd name="T0" fmla="*/ 99 w 143"/>
                  <a:gd name="T1" fmla="*/ 98 h 111"/>
                  <a:gd name="T2" fmla="*/ 73 w 143"/>
                  <a:gd name="T3" fmla="*/ 74 h 111"/>
                  <a:gd name="T4" fmla="*/ 49 w 143"/>
                  <a:gd name="T5" fmla="*/ 51 h 111"/>
                  <a:gd name="T6" fmla="*/ 41 w 143"/>
                  <a:gd name="T7" fmla="*/ 57 h 111"/>
                  <a:gd name="T8" fmla="*/ 36 w 143"/>
                  <a:gd name="T9" fmla="*/ 64 h 111"/>
                  <a:gd name="T10" fmla="*/ 36 w 143"/>
                  <a:gd name="T11" fmla="*/ 71 h 111"/>
                  <a:gd name="T12" fmla="*/ 36 w 143"/>
                  <a:gd name="T13" fmla="*/ 74 h 111"/>
                  <a:gd name="T14" fmla="*/ 39 w 143"/>
                  <a:gd name="T15" fmla="*/ 77 h 111"/>
                  <a:gd name="T16" fmla="*/ 42 w 143"/>
                  <a:gd name="T17" fmla="*/ 80 h 111"/>
                  <a:gd name="T18" fmla="*/ 49 w 143"/>
                  <a:gd name="T19" fmla="*/ 82 h 111"/>
                  <a:gd name="T20" fmla="*/ 54 w 143"/>
                  <a:gd name="T21" fmla="*/ 82 h 111"/>
                  <a:gd name="T22" fmla="*/ 60 w 143"/>
                  <a:gd name="T23" fmla="*/ 82 h 111"/>
                  <a:gd name="T24" fmla="*/ 70 w 143"/>
                  <a:gd name="T25" fmla="*/ 95 h 111"/>
                  <a:gd name="T26" fmla="*/ 81 w 143"/>
                  <a:gd name="T27" fmla="*/ 106 h 111"/>
                  <a:gd name="T28" fmla="*/ 70 w 143"/>
                  <a:gd name="T29" fmla="*/ 110 h 111"/>
                  <a:gd name="T30" fmla="*/ 60 w 143"/>
                  <a:gd name="T31" fmla="*/ 111 h 111"/>
                  <a:gd name="T32" fmla="*/ 44 w 143"/>
                  <a:gd name="T33" fmla="*/ 110 h 111"/>
                  <a:gd name="T34" fmla="*/ 36 w 143"/>
                  <a:gd name="T35" fmla="*/ 108 h 111"/>
                  <a:gd name="T36" fmla="*/ 28 w 143"/>
                  <a:gd name="T37" fmla="*/ 105 h 111"/>
                  <a:gd name="T38" fmla="*/ 13 w 143"/>
                  <a:gd name="T39" fmla="*/ 93 h 111"/>
                  <a:gd name="T40" fmla="*/ 3 w 143"/>
                  <a:gd name="T41" fmla="*/ 82 h 111"/>
                  <a:gd name="T42" fmla="*/ 2 w 143"/>
                  <a:gd name="T43" fmla="*/ 75 h 111"/>
                  <a:gd name="T44" fmla="*/ 0 w 143"/>
                  <a:gd name="T45" fmla="*/ 69 h 111"/>
                  <a:gd name="T46" fmla="*/ 0 w 143"/>
                  <a:gd name="T47" fmla="*/ 64 h 111"/>
                  <a:gd name="T48" fmla="*/ 2 w 143"/>
                  <a:gd name="T49" fmla="*/ 57 h 111"/>
                  <a:gd name="T50" fmla="*/ 7 w 143"/>
                  <a:gd name="T51" fmla="*/ 44 h 111"/>
                  <a:gd name="T52" fmla="*/ 18 w 143"/>
                  <a:gd name="T53" fmla="*/ 31 h 111"/>
                  <a:gd name="T54" fmla="*/ 26 w 143"/>
                  <a:gd name="T55" fmla="*/ 25 h 111"/>
                  <a:gd name="T56" fmla="*/ 34 w 143"/>
                  <a:gd name="T57" fmla="*/ 20 h 111"/>
                  <a:gd name="T58" fmla="*/ 47 w 143"/>
                  <a:gd name="T59" fmla="*/ 12 h 111"/>
                  <a:gd name="T60" fmla="*/ 60 w 143"/>
                  <a:gd name="T61" fmla="*/ 7 h 111"/>
                  <a:gd name="T62" fmla="*/ 73 w 143"/>
                  <a:gd name="T63" fmla="*/ 2 h 111"/>
                  <a:gd name="T64" fmla="*/ 86 w 143"/>
                  <a:gd name="T65" fmla="*/ 0 h 111"/>
                  <a:gd name="T66" fmla="*/ 97 w 143"/>
                  <a:gd name="T67" fmla="*/ 2 h 111"/>
                  <a:gd name="T68" fmla="*/ 109 w 143"/>
                  <a:gd name="T69" fmla="*/ 4 h 111"/>
                  <a:gd name="T70" fmla="*/ 118 w 143"/>
                  <a:gd name="T71" fmla="*/ 10 h 111"/>
                  <a:gd name="T72" fmla="*/ 128 w 143"/>
                  <a:gd name="T73" fmla="*/ 17 h 111"/>
                  <a:gd name="T74" fmla="*/ 135 w 143"/>
                  <a:gd name="T75" fmla="*/ 23 h 111"/>
                  <a:gd name="T76" fmla="*/ 139 w 143"/>
                  <a:gd name="T77" fmla="*/ 30 h 111"/>
                  <a:gd name="T78" fmla="*/ 141 w 143"/>
                  <a:gd name="T79" fmla="*/ 35 h 111"/>
                  <a:gd name="T80" fmla="*/ 143 w 143"/>
                  <a:gd name="T81" fmla="*/ 41 h 111"/>
                  <a:gd name="T82" fmla="*/ 141 w 143"/>
                  <a:gd name="T83" fmla="*/ 54 h 111"/>
                  <a:gd name="T84" fmla="*/ 139 w 143"/>
                  <a:gd name="T85" fmla="*/ 61 h 111"/>
                  <a:gd name="T86" fmla="*/ 135 w 143"/>
                  <a:gd name="T87" fmla="*/ 67 h 111"/>
                  <a:gd name="T88" fmla="*/ 128 w 143"/>
                  <a:gd name="T89" fmla="*/ 74 h 111"/>
                  <a:gd name="T90" fmla="*/ 122 w 143"/>
                  <a:gd name="T91" fmla="*/ 80 h 111"/>
                  <a:gd name="T92" fmla="*/ 102 w 143"/>
                  <a:gd name="T93" fmla="*/ 95 h 111"/>
                  <a:gd name="T94" fmla="*/ 101 w 143"/>
                  <a:gd name="T95" fmla="*/ 97 h 111"/>
                  <a:gd name="T96" fmla="*/ 99 w 143"/>
                  <a:gd name="T97" fmla="*/ 98 h 111"/>
                  <a:gd name="T98" fmla="*/ 94 w 143"/>
                  <a:gd name="T99" fmla="*/ 61 h 111"/>
                  <a:gd name="T100" fmla="*/ 102 w 143"/>
                  <a:gd name="T101" fmla="*/ 53 h 111"/>
                  <a:gd name="T102" fmla="*/ 107 w 143"/>
                  <a:gd name="T103" fmla="*/ 44 h 111"/>
                  <a:gd name="T104" fmla="*/ 107 w 143"/>
                  <a:gd name="T105" fmla="*/ 40 h 111"/>
                  <a:gd name="T106" fmla="*/ 104 w 143"/>
                  <a:gd name="T107" fmla="*/ 33 h 111"/>
                  <a:gd name="T108" fmla="*/ 97 w 143"/>
                  <a:gd name="T109" fmla="*/ 30 h 111"/>
                  <a:gd name="T110" fmla="*/ 86 w 143"/>
                  <a:gd name="T111" fmla="*/ 30 h 111"/>
                  <a:gd name="T112" fmla="*/ 78 w 143"/>
                  <a:gd name="T113" fmla="*/ 33 h 111"/>
                  <a:gd name="T114" fmla="*/ 68 w 143"/>
                  <a:gd name="T115" fmla="*/ 36 h 111"/>
                  <a:gd name="T116" fmla="*/ 81 w 143"/>
                  <a:gd name="T117" fmla="*/ 49 h 111"/>
                  <a:gd name="T118" fmla="*/ 94 w 143"/>
                  <a:gd name="T119" fmla="*/ 61 h 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3"/>
                  <a:gd name="T181" fmla="*/ 0 h 111"/>
                  <a:gd name="T182" fmla="*/ 143 w 143"/>
                  <a:gd name="T183" fmla="*/ 111 h 1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3" h="111">
                    <a:moveTo>
                      <a:pt x="99" y="98"/>
                    </a:moveTo>
                    <a:lnTo>
                      <a:pt x="73" y="74"/>
                    </a:lnTo>
                    <a:lnTo>
                      <a:pt x="49" y="51"/>
                    </a:lnTo>
                    <a:lnTo>
                      <a:pt x="41" y="57"/>
                    </a:lnTo>
                    <a:lnTo>
                      <a:pt x="36" y="64"/>
                    </a:lnTo>
                    <a:lnTo>
                      <a:pt x="36" y="71"/>
                    </a:lnTo>
                    <a:lnTo>
                      <a:pt x="36" y="74"/>
                    </a:lnTo>
                    <a:lnTo>
                      <a:pt x="39" y="77"/>
                    </a:lnTo>
                    <a:lnTo>
                      <a:pt x="42" y="80"/>
                    </a:lnTo>
                    <a:lnTo>
                      <a:pt x="49" y="82"/>
                    </a:lnTo>
                    <a:lnTo>
                      <a:pt x="54" y="82"/>
                    </a:lnTo>
                    <a:lnTo>
                      <a:pt x="60" y="82"/>
                    </a:lnTo>
                    <a:lnTo>
                      <a:pt x="70" y="95"/>
                    </a:lnTo>
                    <a:lnTo>
                      <a:pt x="81" y="106"/>
                    </a:lnTo>
                    <a:lnTo>
                      <a:pt x="70" y="110"/>
                    </a:lnTo>
                    <a:lnTo>
                      <a:pt x="60" y="111"/>
                    </a:lnTo>
                    <a:lnTo>
                      <a:pt x="44" y="110"/>
                    </a:lnTo>
                    <a:lnTo>
                      <a:pt x="36" y="108"/>
                    </a:lnTo>
                    <a:lnTo>
                      <a:pt x="28" y="105"/>
                    </a:lnTo>
                    <a:lnTo>
                      <a:pt x="13" y="93"/>
                    </a:lnTo>
                    <a:lnTo>
                      <a:pt x="3" y="82"/>
                    </a:lnTo>
                    <a:lnTo>
                      <a:pt x="2" y="75"/>
                    </a:lnTo>
                    <a:lnTo>
                      <a:pt x="0" y="69"/>
                    </a:lnTo>
                    <a:lnTo>
                      <a:pt x="0" y="64"/>
                    </a:lnTo>
                    <a:lnTo>
                      <a:pt x="2" y="57"/>
                    </a:lnTo>
                    <a:lnTo>
                      <a:pt x="7" y="44"/>
                    </a:lnTo>
                    <a:lnTo>
                      <a:pt x="18" y="31"/>
                    </a:lnTo>
                    <a:lnTo>
                      <a:pt x="26" y="25"/>
                    </a:lnTo>
                    <a:lnTo>
                      <a:pt x="34" y="20"/>
                    </a:lnTo>
                    <a:lnTo>
                      <a:pt x="47" y="12"/>
                    </a:lnTo>
                    <a:lnTo>
                      <a:pt x="60" y="7"/>
                    </a:lnTo>
                    <a:lnTo>
                      <a:pt x="73" y="2"/>
                    </a:lnTo>
                    <a:lnTo>
                      <a:pt x="86" y="0"/>
                    </a:lnTo>
                    <a:lnTo>
                      <a:pt x="97" y="2"/>
                    </a:lnTo>
                    <a:lnTo>
                      <a:pt x="109" y="4"/>
                    </a:lnTo>
                    <a:lnTo>
                      <a:pt x="118" y="10"/>
                    </a:lnTo>
                    <a:lnTo>
                      <a:pt x="128" y="17"/>
                    </a:lnTo>
                    <a:lnTo>
                      <a:pt x="135" y="23"/>
                    </a:lnTo>
                    <a:lnTo>
                      <a:pt x="139" y="30"/>
                    </a:lnTo>
                    <a:lnTo>
                      <a:pt x="141" y="35"/>
                    </a:lnTo>
                    <a:lnTo>
                      <a:pt x="143" y="41"/>
                    </a:lnTo>
                    <a:lnTo>
                      <a:pt x="141" y="54"/>
                    </a:lnTo>
                    <a:lnTo>
                      <a:pt x="139" y="61"/>
                    </a:lnTo>
                    <a:lnTo>
                      <a:pt x="135" y="67"/>
                    </a:lnTo>
                    <a:lnTo>
                      <a:pt x="128" y="74"/>
                    </a:lnTo>
                    <a:lnTo>
                      <a:pt x="122" y="80"/>
                    </a:lnTo>
                    <a:lnTo>
                      <a:pt x="102" y="95"/>
                    </a:lnTo>
                    <a:lnTo>
                      <a:pt x="101" y="97"/>
                    </a:lnTo>
                    <a:lnTo>
                      <a:pt x="99" y="98"/>
                    </a:lnTo>
                    <a:close/>
                    <a:moveTo>
                      <a:pt x="94" y="61"/>
                    </a:moveTo>
                    <a:lnTo>
                      <a:pt x="102" y="53"/>
                    </a:lnTo>
                    <a:lnTo>
                      <a:pt x="107" y="44"/>
                    </a:lnTo>
                    <a:lnTo>
                      <a:pt x="107" y="40"/>
                    </a:lnTo>
                    <a:lnTo>
                      <a:pt x="104" y="33"/>
                    </a:lnTo>
                    <a:lnTo>
                      <a:pt x="97" y="30"/>
                    </a:lnTo>
                    <a:lnTo>
                      <a:pt x="86" y="30"/>
                    </a:lnTo>
                    <a:lnTo>
                      <a:pt x="78" y="33"/>
                    </a:lnTo>
                    <a:lnTo>
                      <a:pt x="68" y="36"/>
                    </a:lnTo>
                    <a:lnTo>
                      <a:pt x="81" y="49"/>
                    </a:lnTo>
                    <a:lnTo>
                      <a:pt x="94" y="61"/>
                    </a:lnTo>
                    <a:close/>
                  </a:path>
                </a:pathLst>
              </a:custGeom>
              <a:solidFill>
                <a:srgbClr val="FFFFCC"/>
              </a:solidFill>
              <a:ln w="15875">
                <a:solidFill>
                  <a:srgbClr val="FFFFCC"/>
                </a:solidFill>
                <a:round/>
                <a:headEnd/>
                <a:tailEnd/>
              </a:ln>
            </p:spPr>
            <p:txBody>
              <a:bodyPr/>
              <a:lstStyle/>
              <a:p>
                <a:endParaRPr lang="en-US"/>
              </a:p>
            </p:txBody>
          </p:sp>
          <p:sp>
            <p:nvSpPr>
              <p:cNvPr id="7198" name="Freeform 26"/>
              <p:cNvSpPr>
                <a:spLocks noEditPoints="1"/>
              </p:cNvSpPr>
              <p:nvPr/>
            </p:nvSpPr>
            <p:spPr bwMode="auto">
              <a:xfrm>
                <a:off x="3251" y="1795"/>
                <a:ext cx="206" cy="125"/>
              </a:xfrm>
              <a:custGeom>
                <a:avLst/>
                <a:gdLst>
                  <a:gd name="T0" fmla="*/ 0 w 206"/>
                  <a:gd name="T1" fmla="*/ 101 h 125"/>
                  <a:gd name="T2" fmla="*/ 76 w 206"/>
                  <a:gd name="T3" fmla="*/ 50 h 125"/>
                  <a:gd name="T4" fmla="*/ 152 w 206"/>
                  <a:gd name="T5" fmla="*/ 0 h 125"/>
                  <a:gd name="T6" fmla="*/ 165 w 206"/>
                  <a:gd name="T7" fmla="*/ 11 h 125"/>
                  <a:gd name="T8" fmla="*/ 176 w 206"/>
                  <a:gd name="T9" fmla="*/ 23 h 125"/>
                  <a:gd name="T10" fmla="*/ 168 w 206"/>
                  <a:gd name="T11" fmla="*/ 27 h 125"/>
                  <a:gd name="T12" fmla="*/ 159 w 206"/>
                  <a:gd name="T13" fmla="*/ 32 h 125"/>
                  <a:gd name="T14" fmla="*/ 167 w 206"/>
                  <a:gd name="T15" fmla="*/ 31 h 125"/>
                  <a:gd name="T16" fmla="*/ 173 w 206"/>
                  <a:gd name="T17" fmla="*/ 31 h 125"/>
                  <a:gd name="T18" fmla="*/ 183 w 206"/>
                  <a:gd name="T19" fmla="*/ 32 h 125"/>
                  <a:gd name="T20" fmla="*/ 191 w 206"/>
                  <a:gd name="T21" fmla="*/ 36 h 125"/>
                  <a:gd name="T22" fmla="*/ 199 w 206"/>
                  <a:gd name="T23" fmla="*/ 40 h 125"/>
                  <a:gd name="T24" fmla="*/ 204 w 206"/>
                  <a:gd name="T25" fmla="*/ 47 h 125"/>
                  <a:gd name="T26" fmla="*/ 206 w 206"/>
                  <a:gd name="T27" fmla="*/ 54 h 125"/>
                  <a:gd name="T28" fmla="*/ 206 w 206"/>
                  <a:gd name="T29" fmla="*/ 62 h 125"/>
                  <a:gd name="T30" fmla="*/ 202 w 206"/>
                  <a:gd name="T31" fmla="*/ 72 h 125"/>
                  <a:gd name="T32" fmla="*/ 196 w 206"/>
                  <a:gd name="T33" fmla="*/ 80 h 125"/>
                  <a:gd name="T34" fmla="*/ 189 w 206"/>
                  <a:gd name="T35" fmla="*/ 89 h 125"/>
                  <a:gd name="T36" fmla="*/ 180 w 206"/>
                  <a:gd name="T37" fmla="*/ 98 h 125"/>
                  <a:gd name="T38" fmla="*/ 167 w 206"/>
                  <a:gd name="T39" fmla="*/ 106 h 125"/>
                  <a:gd name="T40" fmla="*/ 154 w 206"/>
                  <a:gd name="T41" fmla="*/ 114 h 125"/>
                  <a:gd name="T42" fmla="*/ 141 w 206"/>
                  <a:gd name="T43" fmla="*/ 119 h 125"/>
                  <a:gd name="T44" fmla="*/ 129 w 206"/>
                  <a:gd name="T45" fmla="*/ 124 h 125"/>
                  <a:gd name="T46" fmla="*/ 116 w 206"/>
                  <a:gd name="T47" fmla="*/ 125 h 125"/>
                  <a:gd name="T48" fmla="*/ 107 w 206"/>
                  <a:gd name="T49" fmla="*/ 125 h 125"/>
                  <a:gd name="T50" fmla="*/ 97 w 206"/>
                  <a:gd name="T51" fmla="*/ 124 h 125"/>
                  <a:gd name="T52" fmla="*/ 89 w 206"/>
                  <a:gd name="T53" fmla="*/ 121 h 125"/>
                  <a:gd name="T54" fmla="*/ 82 w 206"/>
                  <a:gd name="T55" fmla="*/ 116 h 125"/>
                  <a:gd name="T56" fmla="*/ 79 w 206"/>
                  <a:gd name="T57" fmla="*/ 111 h 125"/>
                  <a:gd name="T58" fmla="*/ 76 w 206"/>
                  <a:gd name="T59" fmla="*/ 104 h 125"/>
                  <a:gd name="T60" fmla="*/ 76 w 206"/>
                  <a:gd name="T61" fmla="*/ 98 h 125"/>
                  <a:gd name="T62" fmla="*/ 78 w 206"/>
                  <a:gd name="T63" fmla="*/ 89 h 125"/>
                  <a:gd name="T64" fmla="*/ 24 w 206"/>
                  <a:gd name="T65" fmla="*/ 124 h 125"/>
                  <a:gd name="T66" fmla="*/ 13 w 206"/>
                  <a:gd name="T67" fmla="*/ 112 h 125"/>
                  <a:gd name="T68" fmla="*/ 0 w 206"/>
                  <a:gd name="T69" fmla="*/ 101 h 125"/>
                  <a:gd name="T70" fmla="*/ 121 w 206"/>
                  <a:gd name="T71" fmla="*/ 60 h 125"/>
                  <a:gd name="T72" fmla="*/ 112 w 206"/>
                  <a:gd name="T73" fmla="*/ 68 h 125"/>
                  <a:gd name="T74" fmla="*/ 105 w 206"/>
                  <a:gd name="T75" fmla="*/ 76 h 125"/>
                  <a:gd name="T76" fmla="*/ 104 w 206"/>
                  <a:gd name="T77" fmla="*/ 83 h 125"/>
                  <a:gd name="T78" fmla="*/ 107 w 206"/>
                  <a:gd name="T79" fmla="*/ 88 h 125"/>
                  <a:gd name="T80" fmla="*/ 113 w 206"/>
                  <a:gd name="T81" fmla="*/ 91 h 125"/>
                  <a:gd name="T82" fmla="*/ 121 w 206"/>
                  <a:gd name="T83" fmla="*/ 91 h 125"/>
                  <a:gd name="T84" fmla="*/ 126 w 206"/>
                  <a:gd name="T85" fmla="*/ 91 h 125"/>
                  <a:gd name="T86" fmla="*/ 131 w 206"/>
                  <a:gd name="T87" fmla="*/ 88 h 125"/>
                  <a:gd name="T88" fmla="*/ 144 w 206"/>
                  <a:gd name="T89" fmla="*/ 80 h 125"/>
                  <a:gd name="T90" fmla="*/ 150 w 206"/>
                  <a:gd name="T91" fmla="*/ 76 h 125"/>
                  <a:gd name="T92" fmla="*/ 155 w 206"/>
                  <a:gd name="T93" fmla="*/ 73 h 125"/>
                  <a:gd name="T94" fmla="*/ 160 w 206"/>
                  <a:gd name="T95" fmla="*/ 65 h 125"/>
                  <a:gd name="T96" fmla="*/ 162 w 206"/>
                  <a:gd name="T97" fmla="*/ 62 h 125"/>
                  <a:gd name="T98" fmla="*/ 162 w 206"/>
                  <a:gd name="T99" fmla="*/ 58 h 125"/>
                  <a:gd name="T100" fmla="*/ 160 w 206"/>
                  <a:gd name="T101" fmla="*/ 54 h 125"/>
                  <a:gd name="T102" fmla="*/ 154 w 206"/>
                  <a:gd name="T103" fmla="*/ 50 h 125"/>
                  <a:gd name="T104" fmla="*/ 146 w 206"/>
                  <a:gd name="T105" fmla="*/ 50 h 125"/>
                  <a:gd name="T106" fmla="*/ 134 w 206"/>
                  <a:gd name="T107" fmla="*/ 54 h 125"/>
                  <a:gd name="T108" fmla="*/ 121 w 206"/>
                  <a:gd name="T109" fmla="*/ 60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6"/>
                  <a:gd name="T166" fmla="*/ 0 h 125"/>
                  <a:gd name="T167" fmla="*/ 206 w 206"/>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6" h="125">
                    <a:moveTo>
                      <a:pt x="0" y="101"/>
                    </a:moveTo>
                    <a:lnTo>
                      <a:pt x="76" y="50"/>
                    </a:lnTo>
                    <a:lnTo>
                      <a:pt x="152" y="0"/>
                    </a:lnTo>
                    <a:lnTo>
                      <a:pt x="165" y="11"/>
                    </a:lnTo>
                    <a:lnTo>
                      <a:pt x="176" y="23"/>
                    </a:lnTo>
                    <a:lnTo>
                      <a:pt x="168" y="27"/>
                    </a:lnTo>
                    <a:lnTo>
                      <a:pt x="159" y="32"/>
                    </a:lnTo>
                    <a:lnTo>
                      <a:pt x="167" y="31"/>
                    </a:lnTo>
                    <a:lnTo>
                      <a:pt x="173" y="31"/>
                    </a:lnTo>
                    <a:lnTo>
                      <a:pt x="183" y="32"/>
                    </a:lnTo>
                    <a:lnTo>
                      <a:pt x="191" y="36"/>
                    </a:lnTo>
                    <a:lnTo>
                      <a:pt x="199" y="40"/>
                    </a:lnTo>
                    <a:lnTo>
                      <a:pt x="204" y="47"/>
                    </a:lnTo>
                    <a:lnTo>
                      <a:pt x="206" y="54"/>
                    </a:lnTo>
                    <a:lnTo>
                      <a:pt x="206" y="62"/>
                    </a:lnTo>
                    <a:lnTo>
                      <a:pt x="202" y="72"/>
                    </a:lnTo>
                    <a:lnTo>
                      <a:pt x="196" y="80"/>
                    </a:lnTo>
                    <a:lnTo>
                      <a:pt x="189" y="89"/>
                    </a:lnTo>
                    <a:lnTo>
                      <a:pt x="180" y="98"/>
                    </a:lnTo>
                    <a:lnTo>
                      <a:pt x="167" y="106"/>
                    </a:lnTo>
                    <a:lnTo>
                      <a:pt x="154" y="114"/>
                    </a:lnTo>
                    <a:lnTo>
                      <a:pt x="141" y="119"/>
                    </a:lnTo>
                    <a:lnTo>
                      <a:pt x="129" y="124"/>
                    </a:lnTo>
                    <a:lnTo>
                      <a:pt x="116" y="125"/>
                    </a:lnTo>
                    <a:lnTo>
                      <a:pt x="107" y="125"/>
                    </a:lnTo>
                    <a:lnTo>
                      <a:pt x="97" y="124"/>
                    </a:lnTo>
                    <a:lnTo>
                      <a:pt x="89" y="121"/>
                    </a:lnTo>
                    <a:lnTo>
                      <a:pt x="82" y="116"/>
                    </a:lnTo>
                    <a:lnTo>
                      <a:pt x="79" y="111"/>
                    </a:lnTo>
                    <a:lnTo>
                      <a:pt x="76" y="104"/>
                    </a:lnTo>
                    <a:lnTo>
                      <a:pt x="76" y="98"/>
                    </a:lnTo>
                    <a:lnTo>
                      <a:pt x="78" y="89"/>
                    </a:lnTo>
                    <a:lnTo>
                      <a:pt x="24" y="124"/>
                    </a:lnTo>
                    <a:lnTo>
                      <a:pt x="13" y="112"/>
                    </a:lnTo>
                    <a:lnTo>
                      <a:pt x="0" y="101"/>
                    </a:lnTo>
                    <a:close/>
                    <a:moveTo>
                      <a:pt x="121" y="60"/>
                    </a:moveTo>
                    <a:lnTo>
                      <a:pt x="112" y="68"/>
                    </a:lnTo>
                    <a:lnTo>
                      <a:pt x="105" y="76"/>
                    </a:lnTo>
                    <a:lnTo>
                      <a:pt x="104" y="83"/>
                    </a:lnTo>
                    <a:lnTo>
                      <a:pt x="107" y="88"/>
                    </a:lnTo>
                    <a:lnTo>
                      <a:pt x="113" y="91"/>
                    </a:lnTo>
                    <a:lnTo>
                      <a:pt x="121" y="91"/>
                    </a:lnTo>
                    <a:lnTo>
                      <a:pt x="126" y="91"/>
                    </a:lnTo>
                    <a:lnTo>
                      <a:pt x="131" y="88"/>
                    </a:lnTo>
                    <a:lnTo>
                      <a:pt x="144" y="80"/>
                    </a:lnTo>
                    <a:lnTo>
                      <a:pt x="150" y="76"/>
                    </a:lnTo>
                    <a:lnTo>
                      <a:pt x="155" y="73"/>
                    </a:lnTo>
                    <a:lnTo>
                      <a:pt x="160" y="65"/>
                    </a:lnTo>
                    <a:lnTo>
                      <a:pt x="162" y="62"/>
                    </a:lnTo>
                    <a:lnTo>
                      <a:pt x="162" y="58"/>
                    </a:lnTo>
                    <a:lnTo>
                      <a:pt x="160" y="54"/>
                    </a:lnTo>
                    <a:lnTo>
                      <a:pt x="154" y="50"/>
                    </a:lnTo>
                    <a:lnTo>
                      <a:pt x="146" y="50"/>
                    </a:lnTo>
                    <a:lnTo>
                      <a:pt x="134" y="54"/>
                    </a:lnTo>
                    <a:lnTo>
                      <a:pt x="121" y="60"/>
                    </a:lnTo>
                    <a:close/>
                  </a:path>
                </a:pathLst>
              </a:custGeom>
              <a:solidFill>
                <a:srgbClr val="FFFFCC"/>
              </a:solidFill>
              <a:ln w="15875">
                <a:solidFill>
                  <a:srgbClr val="FFFFCC"/>
                </a:solidFill>
                <a:round/>
                <a:headEnd/>
                <a:tailEnd/>
              </a:ln>
            </p:spPr>
            <p:txBody>
              <a:bodyPr/>
              <a:lstStyle/>
              <a:p>
                <a:endParaRPr lang="en-US"/>
              </a:p>
            </p:txBody>
          </p:sp>
          <p:sp>
            <p:nvSpPr>
              <p:cNvPr id="7199" name="Freeform 27"/>
              <p:cNvSpPr>
                <a:spLocks noEditPoints="1"/>
              </p:cNvSpPr>
              <p:nvPr/>
            </p:nvSpPr>
            <p:spPr bwMode="auto">
              <a:xfrm>
                <a:off x="3385" y="1886"/>
                <a:ext cx="154" cy="131"/>
              </a:xfrm>
              <a:custGeom>
                <a:avLst/>
                <a:gdLst>
                  <a:gd name="T0" fmla="*/ 78 w 154"/>
                  <a:gd name="T1" fmla="*/ 21 h 131"/>
                  <a:gd name="T2" fmla="*/ 80 w 154"/>
                  <a:gd name="T3" fmla="*/ 3 h 131"/>
                  <a:gd name="T4" fmla="*/ 99 w 154"/>
                  <a:gd name="T5" fmla="*/ 0 h 131"/>
                  <a:gd name="T6" fmla="*/ 115 w 154"/>
                  <a:gd name="T7" fmla="*/ 3 h 131"/>
                  <a:gd name="T8" fmla="*/ 130 w 154"/>
                  <a:gd name="T9" fmla="*/ 12 h 131"/>
                  <a:gd name="T10" fmla="*/ 146 w 154"/>
                  <a:gd name="T11" fmla="*/ 28 h 131"/>
                  <a:gd name="T12" fmla="*/ 154 w 154"/>
                  <a:gd name="T13" fmla="*/ 46 h 131"/>
                  <a:gd name="T14" fmla="*/ 151 w 154"/>
                  <a:gd name="T15" fmla="*/ 61 h 131"/>
                  <a:gd name="T16" fmla="*/ 140 w 154"/>
                  <a:gd name="T17" fmla="*/ 74 h 131"/>
                  <a:gd name="T18" fmla="*/ 107 w 154"/>
                  <a:gd name="T19" fmla="*/ 96 h 131"/>
                  <a:gd name="T20" fmla="*/ 75 w 154"/>
                  <a:gd name="T21" fmla="*/ 116 h 131"/>
                  <a:gd name="T22" fmla="*/ 67 w 154"/>
                  <a:gd name="T23" fmla="*/ 124 h 131"/>
                  <a:gd name="T24" fmla="*/ 50 w 154"/>
                  <a:gd name="T25" fmla="*/ 119 h 131"/>
                  <a:gd name="T26" fmla="*/ 42 w 154"/>
                  <a:gd name="T27" fmla="*/ 105 h 131"/>
                  <a:gd name="T28" fmla="*/ 46 w 154"/>
                  <a:gd name="T29" fmla="*/ 100 h 131"/>
                  <a:gd name="T30" fmla="*/ 38 w 154"/>
                  <a:gd name="T31" fmla="*/ 96 h 131"/>
                  <a:gd name="T32" fmla="*/ 18 w 154"/>
                  <a:gd name="T33" fmla="*/ 90 h 131"/>
                  <a:gd name="T34" fmla="*/ 4 w 154"/>
                  <a:gd name="T35" fmla="*/ 77 h 131"/>
                  <a:gd name="T36" fmla="*/ 0 w 154"/>
                  <a:gd name="T37" fmla="*/ 65 h 131"/>
                  <a:gd name="T38" fmla="*/ 2 w 154"/>
                  <a:gd name="T39" fmla="*/ 54 h 131"/>
                  <a:gd name="T40" fmla="*/ 16 w 154"/>
                  <a:gd name="T41" fmla="*/ 39 h 131"/>
                  <a:gd name="T42" fmla="*/ 42 w 154"/>
                  <a:gd name="T43" fmla="*/ 30 h 131"/>
                  <a:gd name="T44" fmla="*/ 63 w 154"/>
                  <a:gd name="T45" fmla="*/ 34 h 131"/>
                  <a:gd name="T46" fmla="*/ 78 w 154"/>
                  <a:gd name="T47" fmla="*/ 43 h 131"/>
                  <a:gd name="T48" fmla="*/ 91 w 154"/>
                  <a:gd name="T49" fmla="*/ 49 h 131"/>
                  <a:gd name="T50" fmla="*/ 109 w 154"/>
                  <a:gd name="T51" fmla="*/ 56 h 131"/>
                  <a:gd name="T52" fmla="*/ 117 w 154"/>
                  <a:gd name="T53" fmla="*/ 46 h 131"/>
                  <a:gd name="T54" fmla="*/ 114 w 154"/>
                  <a:gd name="T55" fmla="*/ 38 h 131"/>
                  <a:gd name="T56" fmla="*/ 102 w 154"/>
                  <a:gd name="T57" fmla="*/ 31 h 131"/>
                  <a:gd name="T58" fmla="*/ 88 w 154"/>
                  <a:gd name="T59" fmla="*/ 34 h 131"/>
                  <a:gd name="T60" fmla="*/ 80 w 154"/>
                  <a:gd name="T61" fmla="*/ 65 h 131"/>
                  <a:gd name="T62" fmla="*/ 62 w 154"/>
                  <a:gd name="T63" fmla="*/ 59 h 131"/>
                  <a:gd name="T64" fmla="*/ 49 w 154"/>
                  <a:gd name="T65" fmla="*/ 59 h 131"/>
                  <a:gd name="T66" fmla="*/ 41 w 154"/>
                  <a:gd name="T67" fmla="*/ 65 h 131"/>
                  <a:gd name="T68" fmla="*/ 39 w 154"/>
                  <a:gd name="T69" fmla="*/ 74 h 131"/>
                  <a:gd name="T70" fmla="*/ 46 w 154"/>
                  <a:gd name="T71" fmla="*/ 80 h 131"/>
                  <a:gd name="T72" fmla="*/ 60 w 154"/>
                  <a:gd name="T73" fmla="*/ 82 h 131"/>
                  <a:gd name="T74" fmla="*/ 73 w 154"/>
                  <a:gd name="T75" fmla="*/ 79 h 131"/>
                  <a:gd name="T76" fmla="*/ 84 w 154"/>
                  <a:gd name="T77" fmla="*/ 72 h 13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
                  <a:gd name="T118" fmla="*/ 0 h 131"/>
                  <a:gd name="T119" fmla="*/ 154 w 154"/>
                  <a:gd name="T120" fmla="*/ 131 h 13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 h="131">
                    <a:moveTo>
                      <a:pt x="88" y="34"/>
                    </a:moveTo>
                    <a:lnTo>
                      <a:pt x="78" y="21"/>
                    </a:lnTo>
                    <a:lnTo>
                      <a:pt x="68" y="8"/>
                    </a:lnTo>
                    <a:lnTo>
                      <a:pt x="80" y="3"/>
                    </a:lnTo>
                    <a:lnTo>
                      <a:pt x="89" y="2"/>
                    </a:lnTo>
                    <a:lnTo>
                      <a:pt x="99" y="0"/>
                    </a:lnTo>
                    <a:lnTo>
                      <a:pt x="107" y="2"/>
                    </a:lnTo>
                    <a:lnTo>
                      <a:pt x="115" y="3"/>
                    </a:lnTo>
                    <a:lnTo>
                      <a:pt x="122" y="7"/>
                    </a:lnTo>
                    <a:lnTo>
                      <a:pt x="130" y="12"/>
                    </a:lnTo>
                    <a:lnTo>
                      <a:pt x="136" y="18"/>
                    </a:lnTo>
                    <a:lnTo>
                      <a:pt x="146" y="28"/>
                    </a:lnTo>
                    <a:lnTo>
                      <a:pt x="152" y="36"/>
                    </a:lnTo>
                    <a:lnTo>
                      <a:pt x="154" y="46"/>
                    </a:lnTo>
                    <a:lnTo>
                      <a:pt x="154" y="54"/>
                    </a:lnTo>
                    <a:lnTo>
                      <a:pt x="151" y="61"/>
                    </a:lnTo>
                    <a:lnTo>
                      <a:pt x="146" y="67"/>
                    </a:lnTo>
                    <a:lnTo>
                      <a:pt x="140" y="74"/>
                    </a:lnTo>
                    <a:lnTo>
                      <a:pt x="131" y="80"/>
                    </a:lnTo>
                    <a:lnTo>
                      <a:pt x="107" y="96"/>
                    </a:lnTo>
                    <a:lnTo>
                      <a:pt x="83" y="111"/>
                    </a:lnTo>
                    <a:lnTo>
                      <a:pt x="75" y="116"/>
                    </a:lnTo>
                    <a:lnTo>
                      <a:pt x="72" y="121"/>
                    </a:lnTo>
                    <a:lnTo>
                      <a:pt x="67" y="124"/>
                    </a:lnTo>
                    <a:lnTo>
                      <a:pt x="62" y="131"/>
                    </a:lnTo>
                    <a:lnTo>
                      <a:pt x="50" y="119"/>
                    </a:lnTo>
                    <a:lnTo>
                      <a:pt x="39" y="108"/>
                    </a:lnTo>
                    <a:lnTo>
                      <a:pt x="42" y="105"/>
                    </a:lnTo>
                    <a:lnTo>
                      <a:pt x="44" y="101"/>
                    </a:lnTo>
                    <a:lnTo>
                      <a:pt x="46" y="100"/>
                    </a:lnTo>
                    <a:lnTo>
                      <a:pt x="49" y="96"/>
                    </a:lnTo>
                    <a:lnTo>
                      <a:pt x="38" y="96"/>
                    </a:lnTo>
                    <a:lnTo>
                      <a:pt x="28" y="95"/>
                    </a:lnTo>
                    <a:lnTo>
                      <a:pt x="18" y="90"/>
                    </a:lnTo>
                    <a:lnTo>
                      <a:pt x="8" y="83"/>
                    </a:lnTo>
                    <a:lnTo>
                      <a:pt x="4" y="77"/>
                    </a:lnTo>
                    <a:lnTo>
                      <a:pt x="0" y="72"/>
                    </a:lnTo>
                    <a:lnTo>
                      <a:pt x="0" y="65"/>
                    </a:lnTo>
                    <a:lnTo>
                      <a:pt x="0" y="61"/>
                    </a:lnTo>
                    <a:lnTo>
                      <a:pt x="2" y="54"/>
                    </a:lnTo>
                    <a:lnTo>
                      <a:pt x="7" y="49"/>
                    </a:lnTo>
                    <a:lnTo>
                      <a:pt x="16" y="39"/>
                    </a:lnTo>
                    <a:lnTo>
                      <a:pt x="29" y="33"/>
                    </a:lnTo>
                    <a:lnTo>
                      <a:pt x="42" y="30"/>
                    </a:lnTo>
                    <a:lnTo>
                      <a:pt x="55" y="31"/>
                    </a:lnTo>
                    <a:lnTo>
                      <a:pt x="63" y="34"/>
                    </a:lnTo>
                    <a:lnTo>
                      <a:pt x="70" y="38"/>
                    </a:lnTo>
                    <a:lnTo>
                      <a:pt x="78" y="43"/>
                    </a:lnTo>
                    <a:lnTo>
                      <a:pt x="86" y="46"/>
                    </a:lnTo>
                    <a:lnTo>
                      <a:pt x="91" y="49"/>
                    </a:lnTo>
                    <a:lnTo>
                      <a:pt x="94" y="51"/>
                    </a:lnTo>
                    <a:lnTo>
                      <a:pt x="109" y="56"/>
                    </a:lnTo>
                    <a:lnTo>
                      <a:pt x="115" y="51"/>
                    </a:lnTo>
                    <a:lnTo>
                      <a:pt x="117" y="46"/>
                    </a:lnTo>
                    <a:lnTo>
                      <a:pt x="117" y="43"/>
                    </a:lnTo>
                    <a:lnTo>
                      <a:pt x="114" y="38"/>
                    </a:lnTo>
                    <a:lnTo>
                      <a:pt x="109" y="33"/>
                    </a:lnTo>
                    <a:lnTo>
                      <a:pt x="102" y="31"/>
                    </a:lnTo>
                    <a:lnTo>
                      <a:pt x="96" y="31"/>
                    </a:lnTo>
                    <a:lnTo>
                      <a:pt x="88" y="34"/>
                    </a:lnTo>
                    <a:close/>
                    <a:moveTo>
                      <a:pt x="88" y="69"/>
                    </a:moveTo>
                    <a:lnTo>
                      <a:pt x="80" y="65"/>
                    </a:lnTo>
                    <a:lnTo>
                      <a:pt x="72" y="62"/>
                    </a:lnTo>
                    <a:lnTo>
                      <a:pt x="62" y="59"/>
                    </a:lnTo>
                    <a:lnTo>
                      <a:pt x="55" y="57"/>
                    </a:lnTo>
                    <a:lnTo>
                      <a:pt x="49" y="59"/>
                    </a:lnTo>
                    <a:lnTo>
                      <a:pt x="46" y="61"/>
                    </a:lnTo>
                    <a:lnTo>
                      <a:pt x="41" y="65"/>
                    </a:lnTo>
                    <a:lnTo>
                      <a:pt x="39" y="69"/>
                    </a:lnTo>
                    <a:lnTo>
                      <a:pt x="39" y="74"/>
                    </a:lnTo>
                    <a:lnTo>
                      <a:pt x="41" y="77"/>
                    </a:lnTo>
                    <a:lnTo>
                      <a:pt x="46" y="80"/>
                    </a:lnTo>
                    <a:lnTo>
                      <a:pt x="52" y="82"/>
                    </a:lnTo>
                    <a:lnTo>
                      <a:pt x="60" y="82"/>
                    </a:lnTo>
                    <a:lnTo>
                      <a:pt x="67" y="80"/>
                    </a:lnTo>
                    <a:lnTo>
                      <a:pt x="73" y="79"/>
                    </a:lnTo>
                    <a:lnTo>
                      <a:pt x="80" y="74"/>
                    </a:lnTo>
                    <a:lnTo>
                      <a:pt x="84" y="72"/>
                    </a:lnTo>
                    <a:lnTo>
                      <a:pt x="88" y="69"/>
                    </a:lnTo>
                    <a:close/>
                  </a:path>
                </a:pathLst>
              </a:custGeom>
              <a:solidFill>
                <a:srgbClr val="FFFFCC"/>
              </a:solidFill>
              <a:ln w="15875">
                <a:solidFill>
                  <a:srgbClr val="FFFFCC"/>
                </a:solidFill>
                <a:round/>
                <a:headEnd/>
                <a:tailEnd/>
              </a:ln>
            </p:spPr>
            <p:txBody>
              <a:bodyPr/>
              <a:lstStyle/>
              <a:p>
                <a:endParaRPr lang="en-US"/>
              </a:p>
            </p:txBody>
          </p:sp>
          <p:sp>
            <p:nvSpPr>
              <p:cNvPr id="7200" name="Freeform 28"/>
              <p:cNvSpPr>
                <a:spLocks/>
              </p:cNvSpPr>
              <p:nvPr/>
            </p:nvSpPr>
            <p:spPr bwMode="auto">
              <a:xfrm>
                <a:off x="3458" y="1955"/>
                <a:ext cx="159" cy="96"/>
              </a:xfrm>
              <a:custGeom>
                <a:avLst/>
                <a:gdLst>
                  <a:gd name="T0" fmla="*/ 112 w 159"/>
                  <a:gd name="T1" fmla="*/ 0 h 96"/>
                  <a:gd name="T2" fmla="*/ 123 w 159"/>
                  <a:gd name="T3" fmla="*/ 11 h 96"/>
                  <a:gd name="T4" fmla="*/ 134 w 159"/>
                  <a:gd name="T5" fmla="*/ 23 h 96"/>
                  <a:gd name="T6" fmla="*/ 126 w 159"/>
                  <a:gd name="T7" fmla="*/ 29 h 96"/>
                  <a:gd name="T8" fmla="*/ 117 w 159"/>
                  <a:gd name="T9" fmla="*/ 34 h 96"/>
                  <a:gd name="T10" fmla="*/ 130 w 159"/>
                  <a:gd name="T11" fmla="*/ 31 h 96"/>
                  <a:gd name="T12" fmla="*/ 139 w 159"/>
                  <a:gd name="T13" fmla="*/ 31 h 96"/>
                  <a:gd name="T14" fmla="*/ 146 w 159"/>
                  <a:gd name="T15" fmla="*/ 32 h 96"/>
                  <a:gd name="T16" fmla="*/ 152 w 159"/>
                  <a:gd name="T17" fmla="*/ 36 h 96"/>
                  <a:gd name="T18" fmla="*/ 157 w 159"/>
                  <a:gd name="T19" fmla="*/ 42 h 96"/>
                  <a:gd name="T20" fmla="*/ 159 w 159"/>
                  <a:gd name="T21" fmla="*/ 52 h 96"/>
                  <a:gd name="T22" fmla="*/ 139 w 159"/>
                  <a:gd name="T23" fmla="*/ 59 h 96"/>
                  <a:gd name="T24" fmla="*/ 122 w 159"/>
                  <a:gd name="T25" fmla="*/ 63 h 96"/>
                  <a:gd name="T26" fmla="*/ 120 w 159"/>
                  <a:gd name="T27" fmla="*/ 59 h 96"/>
                  <a:gd name="T28" fmla="*/ 117 w 159"/>
                  <a:gd name="T29" fmla="*/ 55 h 96"/>
                  <a:gd name="T30" fmla="*/ 110 w 159"/>
                  <a:gd name="T31" fmla="*/ 52 h 96"/>
                  <a:gd name="T32" fmla="*/ 102 w 159"/>
                  <a:gd name="T33" fmla="*/ 52 h 96"/>
                  <a:gd name="T34" fmla="*/ 96 w 159"/>
                  <a:gd name="T35" fmla="*/ 54 h 96"/>
                  <a:gd name="T36" fmla="*/ 86 w 159"/>
                  <a:gd name="T37" fmla="*/ 59 h 96"/>
                  <a:gd name="T38" fmla="*/ 76 w 159"/>
                  <a:gd name="T39" fmla="*/ 63 h 96"/>
                  <a:gd name="T40" fmla="*/ 63 w 159"/>
                  <a:gd name="T41" fmla="*/ 72 h 96"/>
                  <a:gd name="T42" fmla="*/ 44 w 159"/>
                  <a:gd name="T43" fmla="*/ 85 h 96"/>
                  <a:gd name="T44" fmla="*/ 26 w 159"/>
                  <a:gd name="T45" fmla="*/ 96 h 96"/>
                  <a:gd name="T46" fmla="*/ 13 w 159"/>
                  <a:gd name="T47" fmla="*/ 85 h 96"/>
                  <a:gd name="T48" fmla="*/ 0 w 159"/>
                  <a:gd name="T49" fmla="*/ 73 h 96"/>
                  <a:gd name="T50" fmla="*/ 112 w 159"/>
                  <a:gd name="T51" fmla="*/ 0 h 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9"/>
                  <a:gd name="T79" fmla="*/ 0 h 96"/>
                  <a:gd name="T80" fmla="*/ 159 w 159"/>
                  <a:gd name="T81" fmla="*/ 96 h 9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9" h="96">
                    <a:moveTo>
                      <a:pt x="112" y="0"/>
                    </a:moveTo>
                    <a:lnTo>
                      <a:pt x="123" y="11"/>
                    </a:lnTo>
                    <a:lnTo>
                      <a:pt x="134" y="23"/>
                    </a:lnTo>
                    <a:lnTo>
                      <a:pt x="126" y="29"/>
                    </a:lnTo>
                    <a:lnTo>
                      <a:pt x="117" y="34"/>
                    </a:lnTo>
                    <a:lnTo>
                      <a:pt x="130" y="31"/>
                    </a:lnTo>
                    <a:lnTo>
                      <a:pt x="139" y="31"/>
                    </a:lnTo>
                    <a:lnTo>
                      <a:pt x="146" y="32"/>
                    </a:lnTo>
                    <a:lnTo>
                      <a:pt x="152" y="36"/>
                    </a:lnTo>
                    <a:lnTo>
                      <a:pt x="157" y="42"/>
                    </a:lnTo>
                    <a:lnTo>
                      <a:pt x="159" y="52"/>
                    </a:lnTo>
                    <a:lnTo>
                      <a:pt x="139" y="59"/>
                    </a:lnTo>
                    <a:lnTo>
                      <a:pt x="122" y="63"/>
                    </a:lnTo>
                    <a:lnTo>
                      <a:pt x="120" y="59"/>
                    </a:lnTo>
                    <a:lnTo>
                      <a:pt x="117" y="55"/>
                    </a:lnTo>
                    <a:lnTo>
                      <a:pt x="110" y="52"/>
                    </a:lnTo>
                    <a:lnTo>
                      <a:pt x="102" y="52"/>
                    </a:lnTo>
                    <a:lnTo>
                      <a:pt x="96" y="54"/>
                    </a:lnTo>
                    <a:lnTo>
                      <a:pt x="86" y="59"/>
                    </a:lnTo>
                    <a:lnTo>
                      <a:pt x="76" y="63"/>
                    </a:lnTo>
                    <a:lnTo>
                      <a:pt x="63" y="72"/>
                    </a:lnTo>
                    <a:lnTo>
                      <a:pt x="44" y="85"/>
                    </a:lnTo>
                    <a:lnTo>
                      <a:pt x="26" y="96"/>
                    </a:lnTo>
                    <a:lnTo>
                      <a:pt x="13" y="85"/>
                    </a:lnTo>
                    <a:lnTo>
                      <a:pt x="0" y="73"/>
                    </a:lnTo>
                    <a:lnTo>
                      <a:pt x="112" y="0"/>
                    </a:lnTo>
                    <a:close/>
                  </a:path>
                </a:pathLst>
              </a:custGeom>
              <a:solidFill>
                <a:srgbClr val="FFFFCC"/>
              </a:solidFill>
              <a:ln w="15875">
                <a:solidFill>
                  <a:srgbClr val="FFFFCC"/>
                </a:solidFill>
                <a:round/>
                <a:headEnd/>
                <a:tailEnd/>
              </a:ln>
            </p:spPr>
            <p:txBody>
              <a:bodyPr/>
              <a:lstStyle/>
              <a:p>
                <a:endParaRPr lang="en-US"/>
              </a:p>
            </p:txBody>
          </p:sp>
          <p:sp>
            <p:nvSpPr>
              <p:cNvPr id="7201" name="Freeform 29"/>
              <p:cNvSpPr>
                <a:spLocks noEditPoints="1"/>
              </p:cNvSpPr>
              <p:nvPr/>
            </p:nvSpPr>
            <p:spPr bwMode="auto">
              <a:xfrm>
                <a:off x="3534" y="2025"/>
                <a:ext cx="143" cy="111"/>
              </a:xfrm>
              <a:custGeom>
                <a:avLst/>
                <a:gdLst>
                  <a:gd name="T0" fmla="*/ 99 w 143"/>
                  <a:gd name="T1" fmla="*/ 98 h 111"/>
                  <a:gd name="T2" fmla="*/ 73 w 143"/>
                  <a:gd name="T3" fmla="*/ 73 h 111"/>
                  <a:gd name="T4" fmla="*/ 49 w 143"/>
                  <a:gd name="T5" fmla="*/ 49 h 111"/>
                  <a:gd name="T6" fmla="*/ 41 w 143"/>
                  <a:gd name="T7" fmla="*/ 55 h 111"/>
                  <a:gd name="T8" fmla="*/ 37 w 143"/>
                  <a:gd name="T9" fmla="*/ 62 h 111"/>
                  <a:gd name="T10" fmla="*/ 36 w 143"/>
                  <a:gd name="T11" fmla="*/ 70 h 111"/>
                  <a:gd name="T12" fmla="*/ 36 w 143"/>
                  <a:gd name="T13" fmla="*/ 73 h 111"/>
                  <a:gd name="T14" fmla="*/ 39 w 143"/>
                  <a:gd name="T15" fmla="*/ 77 h 111"/>
                  <a:gd name="T16" fmla="*/ 42 w 143"/>
                  <a:gd name="T17" fmla="*/ 80 h 111"/>
                  <a:gd name="T18" fmla="*/ 49 w 143"/>
                  <a:gd name="T19" fmla="*/ 82 h 111"/>
                  <a:gd name="T20" fmla="*/ 54 w 143"/>
                  <a:gd name="T21" fmla="*/ 82 h 111"/>
                  <a:gd name="T22" fmla="*/ 60 w 143"/>
                  <a:gd name="T23" fmla="*/ 80 h 111"/>
                  <a:gd name="T24" fmla="*/ 70 w 143"/>
                  <a:gd name="T25" fmla="*/ 93 h 111"/>
                  <a:gd name="T26" fmla="*/ 81 w 143"/>
                  <a:gd name="T27" fmla="*/ 106 h 111"/>
                  <a:gd name="T28" fmla="*/ 70 w 143"/>
                  <a:gd name="T29" fmla="*/ 109 h 111"/>
                  <a:gd name="T30" fmla="*/ 60 w 143"/>
                  <a:gd name="T31" fmla="*/ 111 h 111"/>
                  <a:gd name="T32" fmla="*/ 44 w 143"/>
                  <a:gd name="T33" fmla="*/ 109 h 111"/>
                  <a:gd name="T34" fmla="*/ 36 w 143"/>
                  <a:gd name="T35" fmla="*/ 108 h 111"/>
                  <a:gd name="T36" fmla="*/ 28 w 143"/>
                  <a:gd name="T37" fmla="*/ 104 h 111"/>
                  <a:gd name="T38" fmla="*/ 13 w 143"/>
                  <a:gd name="T39" fmla="*/ 93 h 111"/>
                  <a:gd name="T40" fmla="*/ 3 w 143"/>
                  <a:gd name="T41" fmla="*/ 80 h 111"/>
                  <a:gd name="T42" fmla="*/ 2 w 143"/>
                  <a:gd name="T43" fmla="*/ 75 h 111"/>
                  <a:gd name="T44" fmla="*/ 0 w 143"/>
                  <a:gd name="T45" fmla="*/ 69 h 111"/>
                  <a:gd name="T46" fmla="*/ 0 w 143"/>
                  <a:gd name="T47" fmla="*/ 64 h 111"/>
                  <a:gd name="T48" fmla="*/ 2 w 143"/>
                  <a:gd name="T49" fmla="*/ 57 h 111"/>
                  <a:gd name="T50" fmla="*/ 7 w 143"/>
                  <a:gd name="T51" fmla="*/ 44 h 111"/>
                  <a:gd name="T52" fmla="*/ 18 w 143"/>
                  <a:gd name="T53" fmla="*/ 31 h 111"/>
                  <a:gd name="T54" fmla="*/ 26 w 143"/>
                  <a:gd name="T55" fmla="*/ 24 h 111"/>
                  <a:gd name="T56" fmla="*/ 34 w 143"/>
                  <a:gd name="T57" fmla="*/ 18 h 111"/>
                  <a:gd name="T58" fmla="*/ 47 w 143"/>
                  <a:gd name="T59" fmla="*/ 11 h 111"/>
                  <a:gd name="T60" fmla="*/ 60 w 143"/>
                  <a:gd name="T61" fmla="*/ 5 h 111"/>
                  <a:gd name="T62" fmla="*/ 73 w 143"/>
                  <a:gd name="T63" fmla="*/ 2 h 111"/>
                  <a:gd name="T64" fmla="*/ 86 w 143"/>
                  <a:gd name="T65" fmla="*/ 0 h 111"/>
                  <a:gd name="T66" fmla="*/ 97 w 143"/>
                  <a:gd name="T67" fmla="*/ 2 h 111"/>
                  <a:gd name="T68" fmla="*/ 109 w 143"/>
                  <a:gd name="T69" fmla="*/ 3 h 111"/>
                  <a:gd name="T70" fmla="*/ 118 w 143"/>
                  <a:gd name="T71" fmla="*/ 10 h 111"/>
                  <a:gd name="T72" fmla="*/ 128 w 143"/>
                  <a:gd name="T73" fmla="*/ 16 h 111"/>
                  <a:gd name="T74" fmla="*/ 135 w 143"/>
                  <a:gd name="T75" fmla="*/ 23 h 111"/>
                  <a:gd name="T76" fmla="*/ 139 w 143"/>
                  <a:gd name="T77" fmla="*/ 29 h 111"/>
                  <a:gd name="T78" fmla="*/ 141 w 143"/>
                  <a:gd name="T79" fmla="*/ 34 h 111"/>
                  <a:gd name="T80" fmla="*/ 143 w 143"/>
                  <a:gd name="T81" fmla="*/ 41 h 111"/>
                  <a:gd name="T82" fmla="*/ 141 w 143"/>
                  <a:gd name="T83" fmla="*/ 54 h 111"/>
                  <a:gd name="T84" fmla="*/ 139 w 143"/>
                  <a:gd name="T85" fmla="*/ 60 h 111"/>
                  <a:gd name="T86" fmla="*/ 135 w 143"/>
                  <a:gd name="T87" fmla="*/ 67 h 111"/>
                  <a:gd name="T88" fmla="*/ 128 w 143"/>
                  <a:gd name="T89" fmla="*/ 73 h 111"/>
                  <a:gd name="T90" fmla="*/ 122 w 143"/>
                  <a:gd name="T91" fmla="*/ 80 h 111"/>
                  <a:gd name="T92" fmla="*/ 102 w 143"/>
                  <a:gd name="T93" fmla="*/ 95 h 111"/>
                  <a:gd name="T94" fmla="*/ 101 w 143"/>
                  <a:gd name="T95" fmla="*/ 96 h 111"/>
                  <a:gd name="T96" fmla="*/ 99 w 143"/>
                  <a:gd name="T97" fmla="*/ 98 h 111"/>
                  <a:gd name="T98" fmla="*/ 94 w 143"/>
                  <a:gd name="T99" fmla="*/ 60 h 111"/>
                  <a:gd name="T100" fmla="*/ 102 w 143"/>
                  <a:gd name="T101" fmla="*/ 52 h 111"/>
                  <a:gd name="T102" fmla="*/ 107 w 143"/>
                  <a:gd name="T103" fmla="*/ 44 h 111"/>
                  <a:gd name="T104" fmla="*/ 107 w 143"/>
                  <a:gd name="T105" fmla="*/ 39 h 111"/>
                  <a:gd name="T106" fmla="*/ 104 w 143"/>
                  <a:gd name="T107" fmla="*/ 33 h 111"/>
                  <a:gd name="T108" fmla="*/ 97 w 143"/>
                  <a:gd name="T109" fmla="*/ 29 h 111"/>
                  <a:gd name="T110" fmla="*/ 86 w 143"/>
                  <a:gd name="T111" fmla="*/ 29 h 111"/>
                  <a:gd name="T112" fmla="*/ 78 w 143"/>
                  <a:gd name="T113" fmla="*/ 31 h 111"/>
                  <a:gd name="T114" fmla="*/ 68 w 143"/>
                  <a:gd name="T115" fmla="*/ 36 h 111"/>
                  <a:gd name="T116" fmla="*/ 81 w 143"/>
                  <a:gd name="T117" fmla="*/ 49 h 111"/>
                  <a:gd name="T118" fmla="*/ 94 w 143"/>
                  <a:gd name="T119" fmla="*/ 60 h 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3"/>
                  <a:gd name="T181" fmla="*/ 0 h 111"/>
                  <a:gd name="T182" fmla="*/ 143 w 143"/>
                  <a:gd name="T183" fmla="*/ 111 h 1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3" h="111">
                    <a:moveTo>
                      <a:pt x="99" y="98"/>
                    </a:moveTo>
                    <a:lnTo>
                      <a:pt x="73" y="73"/>
                    </a:lnTo>
                    <a:lnTo>
                      <a:pt x="49" y="49"/>
                    </a:lnTo>
                    <a:lnTo>
                      <a:pt x="41" y="55"/>
                    </a:lnTo>
                    <a:lnTo>
                      <a:pt x="37" y="62"/>
                    </a:lnTo>
                    <a:lnTo>
                      <a:pt x="36" y="70"/>
                    </a:lnTo>
                    <a:lnTo>
                      <a:pt x="36" y="73"/>
                    </a:lnTo>
                    <a:lnTo>
                      <a:pt x="39" y="77"/>
                    </a:lnTo>
                    <a:lnTo>
                      <a:pt x="42" y="80"/>
                    </a:lnTo>
                    <a:lnTo>
                      <a:pt x="49" y="82"/>
                    </a:lnTo>
                    <a:lnTo>
                      <a:pt x="54" y="82"/>
                    </a:lnTo>
                    <a:lnTo>
                      <a:pt x="60" y="80"/>
                    </a:lnTo>
                    <a:lnTo>
                      <a:pt x="70" y="93"/>
                    </a:lnTo>
                    <a:lnTo>
                      <a:pt x="81" y="106"/>
                    </a:lnTo>
                    <a:lnTo>
                      <a:pt x="70" y="109"/>
                    </a:lnTo>
                    <a:lnTo>
                      <a:pt x="60" y="111"/>
                    </a:lnTo>
                    <a:lnTo>
                      <a:pt x="44" y="109"/>
                    </a:lnTo>
                    <a:lnTo>
                      <a:pt x="36" y="108"/>
                    </a:lnTo>
                    <a:lnTo>
                      <a:pt x="28" y="104"/>
                    </a:lnTo>
                    <a:lnTo>
                      <a:pt x="13" y="93"/>
                    </a:lnTo>
                    <a:lnTo>
                      <a:pt x="3" y="80"/>
                    </a:lnTo>
                    <a:lnTo>
                      <a:pt x="2" y="75"/>
                    </a:lnTo>
                    <a:lnTo>
                      <a:pt x="0" y="69"/>
                    </a:lnTo>
                    <a:lnTo>
                      <a:pt x="0" y="64"/>
                    </a:lnTo>
                    <a:lnTo>
                      <a:pt x="2" y="57"/>
                    </a:lnTo>
                    <a:lnTo>
                      <a:pt x="7" y="44"/>
                    </a:lnTo>
                    <a:lnTo>
                      <a:pt x="18" y="31"/>
                    </a:lnTo>
                    <a:lnTo>
                      <a:pt x="26" y="24"/>
                    </a:lnTo>
                    <a:lnTo>
                      <a:pt x="34" y="18"/>
                    </a:lnTo>
                    <a:lnTo>
                      <a:pt x="47" y="11"/>
                    </a:lnTo>
                    <a:lnTo>
                      <a:pt x="60" y="5"/>
                    </a:lnTo>
                    <a:lnTo>
                      <a:pt x="73" y="2"/>
                    </a:lnTo>
                    <a:lnTo>
                      <a:pt x="86" y="0"/>
                    </a:lnTo>
                    <a:lnTo>
                      <a:pt x="97" y="2"/>
                    </a:lnTo>
                    <a:lnTo>
                      <a:pt x="109" y="3"/>
                    </a:lnTo>
                    <a:lnTo>
                      <a:pt x="118" y="10"/>
                    </a:lnTo>
                    <a:lnTo>
                      <a:pt x="128" y="16"/>
                    </a:lnTo>
                    <a:lnTo>
                      <a:pt x="135" y="23"/>
                    </a:lnTo>
                    <a:lnTo>
                      <a:pt x="139" y="29"/>
                    </a:lnTo>
                    <a:lnTo>
                      <a:pt x="141" y="34"/>
                    </a:lnTo>
                    <a:lnTo>
                      <a:pt x="143" y="41"/>
                    </a:lnTo>
                    <a:lnTo>
                      <a:pt x="141" y="54"/>
                    </a:lnTo>
                    <a:lnTo>
                      <a:pt x="139" y="60"/>
                    </a:lnTo>
                    <a:lnTo>
                      <a:pt x="135" y="67"/>
                    </a:lnTo>
                    <a:lnTo>
                      <a:pt x="128" y="73"/>
                    </a:lnTo>
                    <a:lnTo>
                      <a:pt x="122" y="80"/>
                    </a:lnTo>
                    <a:lnTo>
                      <a:pt x="102" y="95"/>
                    </a:lnTo>
                    <a:lnTo>
                      <a:pt x="101" y="96"/>
                    </a:lnTo>
                    <a:lnTo>
                      <a:pt x="99" y="98"/>
                    </a:lnTo>
                    <a:close/>
                    <a:moveTo>
                      <a:pt x="94" y="60"/>
                    </a:moveTo>
                    <a:lnTo>
                      <a:pt x="102" y="52"/>
                    </a:lnTo>
                    <a:lnTo>
                      <a:pt x="107" y="44"/>
                    </a:lnTo>
                    <a:lnTo>
                      <a:pt x="107" y="39"/>
                    </a:lnTo>
                    <a:lnTo>
                      <a:pt x="104" y="33"/>
                    </a:lnTo>
                    <a:lnTo>
                      <a:pt x="97" y="29"/>
                    </a:lnTo>
                    <a:lnTo>
                      <a:pt x="86" y="29"/>
                    </a:lnTo>
                    <a:lnTo>
                      <a:pt x="78" y="31"/>
                    </a:lnTo>
                    <a:lnTo>
                      <a:pt x="68" y="36"/>
                    </a:lnTo>
                    <a:lnTo>
                      <a:pt x="81" y="49"/>
                    </a:lnTo>
                    <a:lnTo>
                      <a:pt x="94" y="60"/>
                    </a:lnTo>
                    <a:close/>
                  </a:path>
                </a:pathLst>
              </a:custGeom>
              <a:solidFill>
                <a:srgbClr val="FFFFCC"/>
              </a:solidFill>
              <a:ln w="15875">
                <a:solidFill>
                  <a:srgbClr val="FFFFCC"/>
                </a:solidFill>
                <a:round/>
                <a:headEnd/>
                <a:tailEnd/>
              </a:ln>
            </p:spPr>
            <p:txBody>
              <a:bodyPr/>
              <a:lstStyle/>
              <a:p>
                <a:endParaRPr lang="en-US"/>
              </a:p>
            </p:txBody>
          </p:sp>
          <p:sp>
            <p:nvSpPr>
              <p:cNvPr id="7202" name="Freeform 30"/>
              <p:cNvSpPr>
                <a:spLocks noEditPoints="1"/>
              </p:cNvSpPr>
              <p:nvPr/>
            </p:nvSpPr>
            <p:spPr bwMode="auto">
              <a:xfrm>
                <a:off x="3614" y="2102"/>
                <a:ext cx="205" cy="127"/>
              </a:xfrm>
              <a:custGeom>
                <a:avLst/>
                <a:gdLst>
                  <a:gd name="T0" fmla="*/ 205 w 205"/>
                  <a:gd name="T1" fmla="*/ 26 h 127"/>
                  <a:gd name="T2" fmla="*/ 129 w 205"/>
                  <a:gd name="T3" fmla="*/ 76 h 127"/>
                  <a:gd name="T4" fmla="*/ 53 w 205"/>
                  <a:gd name="T5" fmla="*/ 127 h 127"/>
                  <a:gd name="T6" fmla="*/ 42 w 205"/>
                  <a:gd name="T7" fmla="*/ 116 h 127"/>
                  <a:gd name="T8" fmla="*/ 30 w 205"/>
                  <a:gd name="T9" fmla="*/ 104 h 127"/>
                  <a:gd name="T10" fmla="*/ 38 w 205"/>
                  <a:gd name="T11" fmla="*/ 99 h 127"/>
                  <a:gd name="T12" fmla="*/ 46 w 205"/>
                  <a:gd name="T13" fmla="*/ 93 h 127"/>
                  <a:gd name="T14" fmla="*/ 38 w 205"/>
                  <a:gd name="T15" fmla="*/ 94 h 127"/>
                  <a:gd name="T16" fmla="*/ 32 w 205"/>
                  <a:gd name="T17" fmla="*/ 94 h 127"/>
                  <a:gd name="T18" fmla="*/ 22 w 205"/>
                  <a:gd name="T19" fmla="*/ 94 h 127"/>
                  <a:gd name="T20" fmla="*/ 14 w 205"/>
                  <a:gd name="T21" fmla="*/ 91 h 127"/>
                  <a:gd name="T22" fmla="*/ 6 w 205"/>
                  <a:gd name="T23" fmla="*/ 86 h 127"/>
                  <a:gd name="T24" fmla="*/ 1 w 205"/>
                  <a:gd name="T25" fmla="*/ 80 h 127"/>
                  <a:gd name="T26" fmla="*/ 0 w 205"/>
                  <a:gd name="T27" fmla="*/ 72 h 127"/>
                  <a:gd name="T28" fmla="*/ 0 w 205"/>
                  <a:gd name="T29" fmla="*/ 63 h 127"/>
                  <a:gd name="T30" fmla="*/ 3 w 205"/>
                  <a:gd name="T31" fmla="*/ 55 h 127"/>
                  <a:gd name="T32" fmla="*/ 17 w 205"/>
                  <a:gd name="T33" fmla="*/ 37 h 127"/>
                  <a:gd name="T34" fmla="*/ 27 w 205"/>
                  <a:gd name="T35" fmla="*/ 29 h 127"/>
                  <a:gd name="T36" fmla="*/ 38 w 205"/>
                  <a:gd name="T37" fmla="*/ 21 h 127"/>
                  <a:gd name="T38" fmla="*/ 51 w 205"/>
                  <a:gd name="T39" fmla="*/ 13 h 127"/>
                  <a:gd name="T40" fmla="*/ 64 w 205"/>
                  <a:gd name="T41" fmla="*/ 6 h 127"/>
                  <a:gd name="T42" fmla="*/ 77 w 205"/>
                  <a:gd name="T43" fmla="*/ 1 h 127"/>
                  <a:gd name="T44" fmla="*/ 89 w 205"/>
                  <a:gd name="T45" fmla="*/ 0 h 127"/>
                  <a:gd name="T46" fmla="*/ 108 w 205"/>
                  <a:gd name="T47" fmla="*/ 1 h 127"/>
                  <a:gd name="T48" fmla="*/ 116 w 205"/>
                  <a:gd name="T49" fmla="*/ 5 h 127"/>
                  <a:gd name="T50" fmla="*/ 123 w 205"/>
                  <a:gd name="T51" fmla="*/ 10 h 127"/>
                  <a:gd name="T52" fmla="*/ 126 w 205"/>
                  <a:gd name="T53" fmla="*/ 16 h 127"/>
                  <a:gd name="T54" fmla="*/ 129 w 205"/>
                  <a:gd name="T55" fmla="*/ 23 h 127"/>
                  <a:gd name="T56" fmla="*/ 129 w 205"/>
                  <a:gd name="T57" fmla="*/ 29 h 127"/>
                  <a:gd name="T58" fmla="*/ 127 w 205"/>
                  <a:gd name="T59" fmla="*/ 37 h 127"/>
                  <a:gd name="T60" fmla="*/ 155 w 205"/>
                  <a:gd name="T61" fmla="*/ 19 h 127"/>
                  <a:gd name="T62" fmla="*/ 181 w 205"/>
                  <a:gd name="T63" fmla="*/ 1 h 127"/>
                  <a:gd name="T64" fmla="*/ 205 w 205"/>
                  <a:gd name="T65" fmla="*/ 26 h 127"/>
                  <a:gd name="T66" fmla="*/ 84 w 205"/>
                  <a:gd name="T67" fmla="*/ 67 h 127"/>
                  <a:gd name="T68" fmla="*/ 95 w 205"/>
                  <a:gd name="T69" fmla="*/ 59 h 127"/>
                  <a:gd name="T70" fmla="*/ 98 w 205"/>
                  <a:gd name="T71" fmla="*/ 54 h 127"/>
                  <a:gd name="T72" fmla="*/ 100 w 205"/>
                  <a:gd name="T73" fmla="*/ 50 h 127"/>
                  <a:gd name="T74" fmla="*/ 102 w 205"/>
                  <a:gd name="T75" fmla="*/ 44 h 127"/>
                  <a:gd name="T76" fmla="*/ 98 w 205"/>
                  <a:gd name="T77" fmla="*/ 37 h 127"/>
                  <a:gd name="T78" fmla="*/ 92 w 205"/>
                  <a:gd name="T79" fmla="*/ 36 h 127"/>
                  <a:gd name="T80" fmla="*/ 85 w 205"/>
                  <a:gd name="T81" fmla="*/ 36 h 127"/>
                  <a:gd name="T82" fmla="*/ 74 w 205"/>
                  <a:gd name="T83" fmla="*/ 39 h 127"/>
                  <a:gd name="T84" fmla="*/ 61 w 205"/>
                  <a:gd name="T85" fmla="*/ 45 h 127"/>
                  <a:gd name="T86" fmla="*/ 55 w 205"/>
                  <a:gd name="T87" fmla="*/ 50 h 127"/>
                  <a:gd name="T88" fmla="*/ 50 w 205"/>
                  <a:gd name="T89" fmla="*/ 54 h 127"/>
                  <a:gd name="T90" fmla="*/ 45 w 205"/>
                  <a:gd name="T91" fmla="*/ 62 h 127"/>
                  <a:gd name="T92" fmla="*/ 43 w 205"/>
                  <a:gd name="T93" fmla="*/ 68 h 127"/>
                  <a:gd name="T94" fmla="*/ 45 w 205"/>
                  <a:gd name="T95" fmla="*/ 73 h 127"/>
                  <a:gd name="T96" fmla="*/ 51 w 205"/>
                  <a:gd name="T97" fmla="*/ 76 h 127"/>
                  <a:gd name="T98" fmla="*/ 59 w 205"/>
                  <a:gd name="T99" fmla="*/ 76 h 127"/>
                  <a:gd name="T100" fmla="*/ 64 w 205"/>
                  <a:gd name="T101" fmla="*/ 76 h 127"/>
                  <a:gd name="T102" fmla="*/ 71 w 205"/>
                  <a:gd name="T103" fmla="*/ 73 h 127"/>
                  <a:gd name="T104" fmla="*/ 84 w 205"/>
                  <a:gd name="T105" fmla="*/ 67 h 1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5"/>
                  <a:gd name="T160" fmla="*/ 0 h 127"/>
                  <a:gd name="T161" fmla="*/ 205 w 205"/>
                  <a:gd name="T162" fmla="*/ 127 h 1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5" h="127">
                    <a:moveTo>
                      <a:pt x="205" y="26"/>
                    </a:moveTo>
                    <a:lnTo>
                      <a:pt x="129" y="76"/>
                    </a:lnTo>
                    <a:lnTo>
                      <a:pt x="53" y="127"/>
                    </a:lnTo>
                    <a:lnTo>
                      <a:pt x="42" y="116"/>
                    </a:lnTo>
                    <a:lnTo>
                      <a:pt x="30" y="104"/>
                    </a:lnTo>
                    <a:lnTo>
                      <a:pt x="38" y="99"/>
                    </a:lnTo>
                    <a:lnTo>
                      <a:pt x="46" y="93"/>
                    </a:lnTo>
                    <a:lnTo>
                      <a:pt x="38" y="94"/>
                    </a:lnTo>
                    <a:lnTo>
                      <a:pt x="32" y="94"/>
                    </a:lnTo>
                    <a:lnTo>
                      <a:pt x="22" y="94"/>
                    </a:lnTo>
                    <a:lnTo>
                      <a:pt x="14" y="91"/>
                    </a:lnTo>
                    <a:lnTo>
                      <a:pt x="6" y="86"/>
                    </a:lnTo>
                    <a:lnTo>
                      <a:pt x="1" y="80"/>
                    </a:lnTo>
                    <a:lnTo>
                      <a:pt x="0" y="72"/>
                    </a:lnTo>
                    <a:lnTo>
                      <a:pt x="0" y="63"/>
                    </a:lnTo>
                    <a:lnTo>
                      <a:pt x="3" y="55"/>
                    </a:lnTo>
                    <a:lnTo>
                      <a:pt x="17" y="37"/>
                    </a:lnTo>
                    <a:lnTo>
                      <a:pt x="27" y="29"/>
                    </a:lnTo>
                    <a:lnTo>
                      <a:pt x="38" y="21"/>
                    </a:lnTo>
                    <a:lnTo>
                      <a:pt x="51" y="13"/>
                    </a:lnTo>
                    <a:lnTo>
                      <a:pt x="64" y="6"/>
                    </a:lnTo>
                    <a:lnTo>
                      <a:pt x="77" y="1"/>
                    </a:lnTo>
                    <a:lnTo>
                      <a:pt x="89" y="0"/>
                    </a:lnTo>
                    <a:lnTo>
                      <a:pt x="108" y="1"/>
                    </a:lnTo>
                    <a:lnTo>
                      <a:pt x="116" y="5"/>
                    </a:lnTo>
                    <a:lnTo>
                      <a:pt x="123" y="10"/>
                    </a:lnTo>
                    <a:lnTo>
                      <a:pt x="126" y="16"/>
                    </a:lnTo>
                    <a:lnTo>
                      <a:pt x="129" y="23"/>
                    </a:lnTo>
                    <a:lnTo>
                      <a:pt x="129" y="29"/>
                    </a:lnTo>
                    <a:lnTo>
                      <a:pt x="127" y="37"/>
                    </a:lnTo>
                    <a:lnTo>
                      <a:pt x="155" y="19"/>
                    </a:lnTo>
                    <a:lnTo>
                      <a:pt x="181" y="1"/>
                    </a:lnTo>
                    <a:lnTo>
                      <a:pt x="205" y="26"/>
                    </a:lnTo>
                    <a:close/>
                    <a:moveTo>
                      <a:pt x="84" y="67"/>
                    </a:moveTo>
                    <a:lnTo>
                      <a:pt x="95" y="59"/>
                    </a:lnTo>
                    <a:lnTo>
                      <a:pt x="98" y="54"/>
                    </a:lnTo>
                    <a:lnTo>
                      <a:pt x="100" y="50"/>
                    </a:lnTo>
                    <a:lnTo>
                      <a:pt x="102" y="44"/>
                    </a:lnTo>
                    <a:lnTo>
                      <a:pt x="98" y="37"/>
                    </a:lnTo>
                    <a:lnTo>
                      <a:pt x="92" y="36"/>
                    </a:lnTo>
                    <a:lnTo>
                      <a:pt x="85" y="36"/>
                    </a:lnTo>
                    <a:lnTo>
                      <a:pt x="74" y="39"/>
                    </a:lnTo>
                    <a:lnTo>
                      <a:pt x="61" y="45"/>
                    </a:lnTo>
                    <a:lnTo>
                      <a:pt x="55" y="50"/>
                    </a:lnTo>
                    <a:lnTo>
                      <a:pt x="50" y="54"/>
                    </a:lnTo>
                    <a:lnTo>
                      <a:pt x="45" y="62"/>
                    </a:lnTo>
                    <a:lnTo>
                      <a:pt x="43" y="68"/>
                    </a:lnTo>
                    <a:lnTo>
                      <a:pt x="45" y="73"/>
                    </a:lnTo>
                    <a:lnTo>
                      <a:pt x="51" y="76"/>
                    </a:lnTo>
                    <a:lnTo>
                      <a:pt x="59" y="76"/>
                    </a:lnTo>
                    <a:lnTo>
                      <a:pt x="64" y="76"/>
                    </a:lnTo>
                    <a:lnTo>
                      <a:pt x="71" y="73"/>
                    </a:lnTo>
                    <a:lnTo>
                      <a:pt x="84" y="67"/>
                    </a:lnTo>
                    <a:close/>
                  </a:path>
                </a:pathLst>
              </a:custGeom>
              <a:solidFill>
                <a:srgbClr val="FFFFCC"/>
              </a:solidFill>
              <a:ln w="15875">
                <a:solidFill>
                  <a:srgbClr val="FFFFCC"/>
                </a:solidFill>
                <a:round/>
                <a:headEnd/>
                <a:tailEnd/>
              </a:ln>
            </p:spPr>
            <p:txBody>
              <a:bodyPr/>
              <a:lstStyle/>
              <a:p>
                <a:endParaRPr lang="en-US"/>
              </a:p>
            </p:txBody>
          </p:sp>
          <p:sp>
            <p:nvSpPr>
              <p:cNvPr id="7203" name="Freeform 31"/>
              <p:cNvSpPr>
                <a:spLocks/>
              </p:cNvSpPr>
              <p:nvPr/>
            </p:nvSpPr>
            <p:spPr bwMode="auto">
              <a:xfrm>
                <a:off x="3682" y="2170"/>
                <a:ext cx="166" cy="139"/>
              </a:xfrm>
              <a:custGeom>
                <a:avLst/>
                <a:gdLst>
                  <a:gd name="T0" fmla="*/ 110 w 166"/>
                  <a:gd name="T1" fmla="*/ 0 h 139"/>
                  <a:gd name="T2" fmla="*/ 123 w 166"/>
                  <a:gd name="T3" fmla="*/ 12 h 139"/>
                  <a:gd name="T4" fmla="*/ 134 w 166"/>
                  <a:gd name="T5" fmla="*/ 23 h 139"/>
                  <a:gd name="T6" fmla="*/ 124 w 166"/>
                  <a:gd name="T7" fmla="*/ 28 h 139"/>
                  <a:gd name="T8" fmla="*/ 114 w 166"/>
                  <a:gd name="T9" fmla="*/ 35 h 139"/>
                  <a:gd name="T10" fmla="*/ 131 w 166"/>
                  <a:gd name="T11" fmla="*/ 33 h 139"/>
                  <a:gd name="T12" fmla="*/ 142 w 166"/>
                  <a:gd name="T13" fmla="*/ 35 h 139"/>
                  <a:gd name="T14" fmla="*/ 152 w 166"/>
                  <a:gd name="T15" fmla="*/ 36 h 139"/>
                  <a:gd name="T16" fmla="*/ 160 w 166"/>
                  <a:gd name="T17" fmla="*/ 43 h 139"/>
                  <a:gd name="T18" fmla="*/ 163 w 166"/>
                  <a:gd name="T19" fmla="*/ 48 h 139"/>
                  <a:gd name="T20" fmla="*/ 166 w 166"/>
                  <a:gd name="T21" fmla="*/ 54 h 139"/>
                  <a:gd name="T22" fmla="*/ 166 w 166"/>
                  <a:gd name="T23" fmla="*/ 59 h 139"/>
                  <a:gd name="T24" fmla="*/ 165 w 166"/>
                  <a:gd name="T25" fmla="*/ 66 h 139"/>
                  <a:gd name="T26" fmla="*/ 161 w 166"/>
                  <a:gd name="T27" fmla="*/ 72 h 139"/>
                  <a:gd name="T28" fmla="*/ 157 w 166"/>
                  <a:gd name="T29" fmla="*/ 79 h 139"/>
                  <a:gd name="T30" fmla="*/ 148 w 166"/>
                  <a:gd name="T31" fmla="*/ 85 h 139"/>
                  <a:gd name="T32" fmla="*/ 139 w 166"/>
                  <a:gd name="T33" fmla="*/ 92 h 139"/>
                  <a:gd name="T34" fmla="*/ 103 w 166"/>
                  <a:gd name="T35" fmla="*/ 116 h 139"/>
                  <a:gd name="T36" fmla="*/ 68 w 166"/>
                  <a:gd name="T37" fmla="*/ 139 h 139"/>
                  <a:gd name="T38" fmla="*/ 43 w 166"/>
                  <a:gd name="T39" fmla="*/ 115 h 139"/>
                  <a:gd name="T40" fmla="*/ 74 w 166"/>
                  <a:gd name="T41" fmla="*/ 95 h 139"/>
                  <a:gd name="T42" fmla="*/ 103 w 166"/>
                  <a:gd name="T43" fmla="*/ 75 h 139"/>
                  <a:gd name="T44" fmla="*/ 108 w 166"/>
                  <a:gd name="T45" fmla="*/ 72 h 139"/>
                  <a:gd name="T46" fmla="*/ 113 w 166"/>
                  <a:gd name="T47" fmla="*/ 69 h 139"/>
                  <a:gd name="T48" fmla="*/ 116 w 166"/>
                  <a:gd name="T49" fmla="*/ 62 h 139"/>
                  <a:gd name="T50" fmla="*/ 118 w 166"/>
                  <a:gd name="T51" fmla="*/ 57 h 139"/>
                  <a:gd name="T52" fmla="*/ 114 w 166"/>
                  <a:gd name="T53" fmla="*/ 54 h 139"/>
                  <a:gd name="T54" fmla="*/ 108 w 166"/>
                  <a:gd name="T55" fmla="*/ 51 h 139"/>
                  <a:gd name="T56" fmla="*/ 102 w 166"/>
                  <a:gd name="T57" fmla="*/ 51 h 139"/>
                  <a:gd name="T58" fmla="*/ 97 w 166"/>
                  <a:gd name="T59" fmla="*/ 53 h 139"/>
                  <a:gd name="T60" fmla="*/ 90 w 166"/>
                  <a:gd name="T61" fmla="*/ 54 h 139"/>
                  <a:gd name="T62" fmla="*/ 77 w 166"/>
                  <a:gd name="T63" fmla="*/ 62 h 139"/>
                  <a:gd name="T64" fmla="*/ 24 w 166"/>
                  <a:gd name="T65" fmla="*/ 97 h 139"/>
                  <a:gd name="T66" fmla="*/ 0 w 166"/>
                  <a:gd name="T67" fmla="*/ 72 h 139"/>
                  <a:gd name="T68" fmla="*/ 55 w 166"/>
                  <a:gd name="T69" fmla="*/ 36 h 139"/>
                  <a:gd name="T70" fmla="*/ 110 w 166"/>
                  <a:gd name="T71" fmla="*/ 0 h 1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6"/>
                  <a:gd name="T109" fmla="*/ 0 h 139"/>
                  <a:gd name="T110" fmla="*/ 166 w 166"/>
                  <a:gd name="T111" fmla="*/ 139 h 1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6" h="139">
                    <a:moveTo>
                      <a:pt x="110" y="0"/>
                    </a:moveTo>
                    <a:lnTo>
                      <a:pt x="123" y="12"/>
                    </a:lnTo>
                    <a:lnTo>
                      <a:pt x="134" y="23"/>
                    </a:lnTo>
                    <a:lnTo>
                      <a:pt x="124" y="28"/>
                    </a:lnTo>
                    <a:lnTo>
                      <a:pt x="114" y="35"/>
                    </a:lnTo>
                    <a:lnTo>
                      <a:pt x="131" y="33"/>
                    </a:lnTo>
                    <a:lnTo>
                      <a:pt x="142" y="35"/>
                    </a:lnTo>
                    <a:lnTo>
                      <a:pt x="152" y="36"/>
                    </a:lnTo>
                    <a:lnTo>
                      <a:pt x="160" y="43"/>
                    </a:lnTo>
                    <a:lnTo>
                      <a:pt x="163" y="48"/>
                    </a:lnTo>
                    <a:lnTo>
                      <a:pt x="166" y="54"/>
                    </a:lnTo>
                    <a:lnTo>
                      <a:pt x="166" y="59"/>
                    </a:lnTo>
                    <a:lnTo>
                      <a:pt x="165" y="66"/>
                    </a:lnTo>
                    <a:lnTo>
                      <a:pt x="161" y="72"/>
                    </a:lnTo>
                    <a:lnTo>
                      <a:pt x="157" y="79"/>
                    </a:lnTo>
                    <a:lnTo>
                      <a:pt x="148" y="85"/>
                    </a:lnTo>
                    <a:lnTo>
                      <a:pt x="139" y="92"/>
                    </a:lnTo>
                    <a:lnTo>
                      <a:pt x="103" y="116"/>
                    </a:lnTo>
                    <a:lnTo>
                      <a:pt x="68" y="139"/>
                    </a:lnTo>
                    <a:lnTo>
                      <a:pt x="43" y="115"/>
                    </a:lnTo>
                    <a:lnTo>
                      <a:pt x="74" y="95"/>
                    </a:lnTo>
                    <a:lnTo>
                      <a:pt x="103" y="75"/>
                    </a:lnTo>
                    <a:lnTo>
                      <a:pt x="108" y="72"/>
                    </a:lnTo>
                    <a:lnTo>
                      <a:pt x="113" y="69"/>
                    </a:lnTo>
                    <a:lnTo>
                      <a:pt x="116" y="62"/>
                    </a:lnTo>
                    <a:lnTo>
                      <a:pt x="118" y="57"/>
                    </a:lnTo>
                    <a:lnTo>
                      <a:pt x="114" y="54"/>
                    </a:lnTo>
                    <a:lnTo>
                      <a:pt x="108" y="51"/>
                    </a:lnTo>
                    <a:lnTo>
                      <a:pt x="102" y="51"/>
                    </a:lnTo>
                    <a:lnTo>
                      <a:pt x="97" y="53"/>
                    </a:lnTo>
                    <a:lnTo>
                      <a:pt x="90" y="54"/>
                    </a:lnTo>
                    <a:lnTo>
                      <a:pt x="77" y="62"/>
                    </a:lnTo>
                    <a:lnTo>
                      <a:pt x="24" y="97"/>
                    </a:lnTo>
                    <a:lnTo>
                      <a:pt x="0" y="72"/>
                    </a:lnTo>
                    <a:lnTo>
                      <a:pt x="55" y="36"/>
                    </a:lnTo>
                    <a:lnTo>
                      <a:pt x="110" y="0"/>
                    </a:lnTo>
                    <a:close/>
                  </a:path>
                </a:pathLst>
              </a:custGeom>
              <a:solidFill>
                <a:srgbClr val="FFFFCC"/>
              </a:solidFill>
              <a:ln w="15875">
                <a:solidFill>
                  <a:srgbClr val="FFFFCC"/>
                </a:solidFill>
                <a:round/>
                <a:headEnd/>
                <a:tailEnd/>
              </a:ln>
            </p:spPr>
            <p:txBody>
              <a:bodyPr/>
              <a:lstStyle/>
              <a:p>
                <a:endParaRPr lang="en-US"/>
              </a:p>
            </p:txBody>
          </p:sp>
          <p:sp>
            <p:nvSpPr>
              <p:cNvPr id="7204" name="Freeform 32"/>
              <p:cNvSpPr>
                <a:spLocks noEditPoints="1"/>
              </p:cNvSpPr>
              <p:nvPr/>
            </p:nvSpPr>
            <p:spPr bwMode="auto">
              <a:xfrm>
                <a:off x="3782" y="2265"/>
                <a:ext cx="144" cy="111"/>
              </a:xfrm>
              <a:custGeom>
                <a:avLst/>
                <a:gdLst>
                  <a:gd name="T0" fmla="*/ 99 w 144"/>
                  <a:gd name="T1" fmla="*/ 98 h 111"/>
                  <a:gd name="T2" fmla="*/ 50 w 144"/>
                  <a:gd name="T3" fmla="*/ 49 h 111"/>
                  <a:gd name="T4" fmla="*/ 42 w 144"/>
                  <a:gd name="T5" fmla="*/ 56 h 111"/>
                  <a:gd name="T6" fmla="*/ 37 w 144"/>
                  <a:gd name="T7" fmla="*/ 62 h 111"/>
                  <a:gd name="T8" fmla="*/ 37 w 144"/>
                  <a:gd name="T9" fmla="*/ 70 h 111"/>
                  <a:gd name="T10" fmla="*/ 37 w 144"/>
                  <a:gd name="T11" fmla="*/ 74 h 111"/>
                  <a:gd name="T12" fmla="*/ 40 w 144"/>
                  <a:gd name="T13" fmla="*/ 77 h 111"/>
                  <a:gd name="T14" fmla="*/ 44 w 144"/>
                  <a:gd name="T15" fmla="*/ 80 h 111"/>
                  <a:gd name="T16" fmla="*/ 50 w 144"/>
                  <a:gd name="T17" fmla="*/ 82 h 111"/>
                  <a:gd name="T18" fmla="*/ 55 w 144"/>
                  <a:gd name="T19" fmla="*/ 82 h 111"/>
                  <a:gd name="T20" fmla="*/ 61 w 144"/>
                  <a:gd name="T21" fmla="*/ 80 h 111"/>
                  <a:gd name="T22" fmla="*/ 71 w 144"/>
                  <a:gd name="T23" fmla="*/ 93 h 111"/>
                  <a:gd name="T24" fmla="*/ 81 w 144"/>
                  <a:gd name="T25" fmla="*/ 106 h 111"/>
                  <a:gd name="T26" fmla="*/ 71 w 144"/>
                  <a:gd name="T27" fmla="*/ 109 h 111"/>
                  <a:gd name="T28" fmla="*/ 61 w 144"/>
                  <a:gd name="T29" fmla="*/ 111 h 111"/>
                  <a:gd name="T30" fmla="*/ 44 w 144"/>
                  <a:gd name="T31" fmla="*/ 109 h 111"/>
                  <a:gd name="T32" fmla="*/ 37 w 144"/>
                  <a:gd name="T33" fmla="*/ 108 h 111"/>
                  <a:gd name="T34" fmla="*/ 29 w 144"/>
                  <a:gd name="T35" fmla="*/ 105 h 111"/>
                  <a:gd name="T36" fmla="*/ 14 w 144"/>
                  <a:gd name="T37" fmla="*/ 93 h 111"/>
                  <a:gd name="T38" fmla="*/ 5 w 144"/>
                  <a:gd name="T39" fmla="*/ 82 h 111"/>
                  <a:gd name="T40" fmla="*/ 0 w 144"/>
                  <a:gd name="T41" fmla="*/ 69 h 111"/>
                  <a:gd name="T42" fmla="*/ 2 w 144"/>
                  <a:gd name="T43" fmla="*/ 57 h 111"/>
                  <a:gd name="T44" fmla="*/ 5 w 144"/>
                  <a:gd name="T45" fmla="*/ 51 h 111"/>
                  <a:gd name="T46" fmla="*/ 8 w 144"/>
                  <a:gd name="T47" fmla="*/ 44 h 111"/>
                  <a:gd name="T48" fmla="*/ 13 w 144"/>
                  <a:gd name="T49" fmla="*/ 38 h 111"/>
                  <a:gd name="T50" fmla="*/ 19 w 144"/>
                  <a:gd name="T51" fmla="*/ 31 h 111"/>
                  <a:gd name="T52" fmla="*/ 34 w 144"/>
                  <a:gd name="T53" fmla="*/ 18 h 111"/>
                  <a:gd name="T54" fmla="*/ 47 w 144"/>
                  <a:gd name="T55" fmla="*/ 11 h 111"/>
                  <a:gd name="T56" fmla="*/ 60 w 144"/>
                  <a:gd name="T57" fmla="*/ 5 h 111"/>
                  <a:gd name="T58" fmla="*/ 73 w 144"/>
                  <a:gd name="T59" fmla="*/ 2 h 111"/>
                  <a:gd name="T60" fmla="*/ 86 w 144"/>
                  <a:gd name="T61" fmla="*/ 0 h 111"/>
                  <a:gd name="T62" fmla="*/ 99 w 144"/>
                  <a:gd name="T63" fmla="*/ 2 h 111"/>
                  <a:gd name="T64" fmla="*/ 110 w 144"/>
                  <a:gd name="T65" fmla="*/ 3 h 111"/>
                  <a:gd name="T66" fmla="*/ 120 w 144"/>
                  <a:gd name="T67" fmla="*/ 10 h 111"/>
                  <a:gd name="T68" fmla="*/ 129 w 144"/>
                  <a:gd name="T69" fmla="*/ 16 h 111"/>
                  <a:gd name="T70" fmla="*/ 139 w 144"/>
                  <a:gd name="T71" fmla="*/ 29 h 111"/>
                  <a:gd name="T72" fmla="*/ 142 w 144"/>
                  <a:gd name="T73" fmla="*/ 34 h 111"/>
                  <a:gd name="T74" fmla="*/ 144 w 144"/>
                  <a:gd name="T75" fmla="*/ 41 h 111"/>
                  <a:gd name="T76" fmla="*/ 142 w 144"/>
                  <a:gd name="T77" fmla="*/ 54 h 111"/>
                  <a:gd name="T78" fmla="*/ 134 w 144"/>
                  <a:gd name="T79" fmla="*/ 67 h 111"/>
                  <a:gd name="T80" fmla="*/ 129 w 144"/>
                  <a:gd name="T81" fmla="*/ 74 h 111"/>
                  <a:gd name="T82" fmla="*/ 123 w 144"/>
                  <a:gd name="T83" fmla="*/ 80 h 111"/>
                  <a:gd name="T84" fmla="*/ 113 w 144"/>
                  <a:gd name="T85" fmla="*/ 88 h 111"/>
                  <a:gd name="T86" fmla="*/ 103 w 144"/>
                  <a:gd name="T87" fmla="*/ 95 h 111"/>
                  <a:gd name="T88" fmla="*/ 102 w 144"/>
                  <a:gd name="T89" fmla="*/ 96 h 111"/>
                  <a:gd name="T90" fmla="*/ 99 w 144"/>
                  <a:gd name="T91" fmla="*/ 98 h 111"/>
                  <a:gd name="T92" fmla="*/ 94 w 144"/>
                  <a:gd name="T93" fmla="*/ 60 h 111"/>
                  <a:gd name="T94" fmla="*/ 103 w 144"/>
                  <a:gd name="T95" fmla="*/ 52 h 111"/>
                  <a:gd name="T96" fmla="*/ 108 w 144"/>
                  <a:gd name="T97" fmla="*/ 44 h 111"/>
                  <a:gd name="T98" fmla="*/ 108 w 144"/>
                  <a:gd name="T99" fmla="*/ 39 h 111"/>
                  <a:gd name="T100" fmla="*/ 105 w 144"/>
                  <a:gd name="T101" fmla="*/ 33 h 111"/>
                  <a:gd name="T102" fmla="*/ 97 w 144"/>
                  <a:gd name="T103" fmla="*/ 29 h 111"/>
                  <a:gd name="T104" fmla="*/ 87 w 144"/>
                  <a:gd name="T105" fmla="*/ 29 h 111"/>
                  <a:gd name="T106" fmla="*/ 79 w 144"/>
                  <a:gd name="T107" fmla="*/ 31 h 111"/>
                  <a:gd name="T108" fmla="*/ 70 w 144"/>
                  <a:gd name="T109" fmla="*/ 36 h 111"/>
                  <a:gd name="T110" fmla="*/ 94 w 144"/>
                  <a:gd name="T111" fmla="*/ 60 h 1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
                  <a:gd name="T169" fmla="*/ 0 h 111"/>
                  <a:gd name="T170" fmla="*/ 144 w 144"/>
                  <a:gd name="T171" fmla="*/ 111 h 11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 h="111">
                    <a:moveTo>
                      <a:pt x="99" y="98"/>
                    </a:moveTo>
                    <a:lnTo>
                      <a:pt x="50" y="49"/>
                    </a:lnTo>
                    <a:lnTo>
                      <a:pt x="42" y="56"/>
                    </a:lnTo>
                    <a:lnTo>
                      <a:pt x="37" y="62"/>
                    </a:lnTo>
                    <a:lnTo>
                      <a:pt x="37" y="70"/>
                    </a:lnTo>
                    <a:lnTo>
                      <a:pt x="37" y="74"/>
                    </a:lnTo>
                    <a:lnTo>
                      <a:pt x="40" y="77"/>
                    </a:lnTo>
                    <a:lnTo>
                      <a:pt x="44" y="80"/>
                    </a:lnTo>
                    <a:lnTo>
                      <a:pt x="50" y="82"/>
                    </a:lnTo>
                    <a:lnTo>
                      <a:pt x="55" y="82"/>
                    </a:lnTo>
                    <a:lnTo>
                      <a:pt x="61" y="80"/>
                    </a:lnTo>
                    <a:lnTo>
                      <a:pt x="71" y="93"/>
                    </a:lnTo>
                    <a:lnTo>
                      <a:pt x="81" y="106"/>
                    </a:lnTo>
                    <a:lnTo>
                      <a:pt x="71" y="109"/>
                    </a:lnTo>
                    <a:lnTo>
                      <a:pt x="61" y="111"/>
                    </a:lnTo>
                    <a:lnTo>
                      <a:pt x="44" y="109"/>
                    </a:lnTo>
                    <a:lnTo>
                      <a:pt x="37" y="108"/>
                    </a:lnTo>
                    <a:lnTo>
                      <a:pt x="29" y="105"/>
                    </a:lnTo>
                    <a:lnTo>
                      <a:pt x="14" y="93"/>
                    </a:lnTo>
                    <a:lnTo>
                      <a:pt x="5" y="82"/>
                    </a:lnTo>
                    <a:lnTo>
                      <a:pt x="0" y="69"/>
                    </a:lnTo>
                    <a:lnTo>
                      <a:pt x="2" y="57"/>
                    </a:lnTo>
                    <a:lnTo>
                      <a:pt x="5" y="51"/>
                    </a:lnTo>
                    <a:lnTo>
                      <a:pt x="8" y="44"/>
                    </a:lnTo>
                    <a:lnTo>
                      <a:pt x="13" y="38"/>
                    </a:lnTo>
                    <a:lnTo>
                      <a:pt x="19" y="31"/>
                    </a:lnTo>
                    <a:lnTo>
                      <a:pt x="34" y="18"/>
                    </a:lnTo>
                    <a:lnTo>
                      <a:pt x="47" y="11"/>
                    </a:lnTo>
                    <a:lnTo>
                      <a:pt x="60" y="5"/>
                    </a:lnTo>
                    <a:lnTo>
                      <a:pt x="73" y="2"/>
                    </a:lnTo>
                    <a:lnTo>
                      <a:pt x="86" y="0"/>
                    </a:lnTo>
                    <a:lnTo>
                      <a:pt x="99" y="2"/>
                    </a:lnTo>
                    <a:lnTo>
                      <a:pt x="110" y="3"/>
                    </a:lnTo>
                    <a:lnTo>
                      <a:pt x="120" y="10"/>
                    </a:lnTo>
                    <a:lnTo>
                      <a:pt x="129" y="16"/>
                    </a:lnTo>
                    <a:lnTo>
                      <a:pt x="139" y="29"/>
                    </a:lnTo>
                    <a:lnTo>
                      <a:pt x="142" y="34"/>
                    </a:lnTo>
                    <a:lnTo>
                      <a:pt x="144" y="41"/>
                    </a:lnTo>
                    <a:lnTo>
                      <a:pt x="142" y="54"/>
                    </a:lnTo>
                    <a:lnTo>
                      <a:pt x="134" y="67"/>
                    </a:lnTo>
                    <a:lnTo>
                      <a:pt x="129" y="74"/>
                    </a:lnTo>
                    <a:lnTo>
                      <a:pt x="123" y="80"/>
                    </a:lnTo>
                    <a:lnTo>
                      <a:pt x="113" y="88"/>
                    </a:lnTo>
                    <a:lnTo>
                      <a:pt x="103" y="95"/>
                    </a:lnTo>
                    <a:lnTo>
                      <a:pt x="102" y="96"/>
                    </a:lnTo>
                    <a:lnTo>
                      <a:pt x="99" y="98"/>
                    </a:lnTo>
                    <a:close/>
                    <a:moveTo>
                      <a:pt x="94" y="60"/>
                    </a:moveTo>
                    <a:lnTo>
                      <a:pt x="103" y="52"/>
                    </a:lnTo>
                    <a:lnTo>
                      <a:pt x="108" y="44"/>
                    </a:lnTo>
                    <a:lnTo>
                      <a:pt x="108" y="39"/>
                    </a:lnTo>
                    <a:lnTo>
                      <a:pt x="105" y="33"/>
                    </a:lnTo>
                    <a:lnTo>
                      <a:pt x="97" y="29"/>
                    </a:lnTo>
                    <a:lnTo>
                      <a:pt x="87" y="29"/>
                    </a:lnTo>
                    <a:lnTo>
                      <a:pt x="79" y="31"/>
                    </a:lnTo>
                    <a:lnTo>
                      <a:pt x="70" y="36"/>
                    </a:lnTo>
                    <a:lnTo>
                      <a:pt x="94" y="60"/>
                    </a:lnTo>
                    <a:close/>
                  </a:path>
                </a:pathLst>
              </a:custGeom>
              <a:solidFill>
                <a:srgbClr val="FFFFCC"/>
              </a:solidFill>
              <a:ln w="15875">
                <a:solidFill>
                  <a:srgbClr val="FFFFCC"/>
                </a:solidFill>
                <a:round/>
                <a:headEnd/>
                <a:tailEnd/>
              </a:ln>
            </p:spPr>
            <p:txBody>
              <a:bodyPr/>
              <a:lstStyle/>
              <a:p>
                <a:endParaRPr lang="en-US"/>
              </a:p>
            </p:txBody>
          </p:sp>
          <p:sp>
            <p:nvSpPr>
              <p:cNvPr id="7205" name="Freeform 33"/>
              <p:cNvSpPr>
                <a:spLocks/>
              </p:cNvSpPr>
              <p:nvPr/>
            </p:nvSpPr>
            <p:spPr bwMode="auto">
              <a:xfrm>
                <a:off x="3860" y="2340"/>
                <a:ext cx="145" cy="111"/>
              </a:xfrm>
              <a:custGeom>
                <a:avLst/>
                <a:gdLst>
                  <a:gd name="T0" fmla="*/ 29 w 145"/>
                  <a:gd name="T1" fmla="*/ 49 h 111"/>
                  <a:gd name="T2" fmla="*/ 38 w 145"/>
                  <a:gd name="T3" fmla="*/ 66 h 111"/>
                  <a:gd name="T4" fmla="*/ 37 w 145"/>
                  <a:gd name="T5" fmla="*/ 75 h 111"/>
                  <a:gd name="T6" fmla="*/ 45 w 145"/>
                  <a:gd name="T7" fmla="*/ 83 h 111"/>
                  <a:gd name="T8" fmla="*/ 56 w 145"/>
                  <a:gd name="T9" fmla="*/ 85 h 111"/>
                  <a:gd name="T10" fmla="*/ 63 w 145"/>
                  <a:gd name="T11" fmla="*/ 80 h 111"/>
                  <a:gd name="T12" fmla="*/ 63 w 145"/>
                  <a:gd name="T13" fmla="*/ 70 h 111"/>
                  <a:gd name="T14" fmla="*/ 51 w 145"/>
                  <a:gd name="T15" fmla="*/ 49 h 111"/>
                  <a:gd name="T16" fmla="*/ 48 w 145"/>
                  <a:gd name="T17" fmla="*/ 41 h 111"/>
                  <a:gd name="T18" fmla="*/ 50 w 145"/>
                  <a:gd name="T19" fmla="*/ 25 h 111"/>
                  <a:gd name="T20" fmla="*/ 64 w 145"/>
                  <a:gd name="T21" fmla="*/ 10 h 111"/>
                  <a:gd name="T22" fmla="*/ 87 w 145"/>
                  <a:gd name="T23" fmla="*/ 0 h 111"/>
                  <a:gd name="T24" fmla="*/ 110 w 145"/>
                  <a:gd name="T25" fmla="*/ 3 h 111"/>
                  <a:gd name="T26" fmla="*/ 131 w 145"/>
                  <a:gd name="T27" fmla="*/ 17 h 111"/>
                  <a:gd name="T28" fmla="*/ 140 w 145"/>
                  <a:gd name="T29" fmla="*/ 28 h 111"/>
                  <a:gd name="T30" fmla="*/ 145 w 145"/>
                  <a:gd name="T31" fmla="*/ 44 h 111"/>
                  <a:gd name="T32" fmla="*/ 140 w 145"/>
                  <a:gd name="T33" fmla="*/ 59 h 111"/>
                  <a:gd name="T34" fmla="*/ 119 w 145"/>
                  <a:gd name="T35" fmla="*/ 57 h 111"/>
                  <a:gd name="T36" fmla="*/ 108 w 145"/>
                  <a:gd name="T37" fmla="*/ 44 h 111"/>
                  <a:gd name="T38" fmla="*/ 110 w 145"/>
                  <a:gd name="T39" fmla="*/ 34 h 111"/>
                  <a:gd name="T40" fmla="*/ 103 w 145"/>
                  <a:gd name="T41" fmla="*/ 28 h 111"/>
                  <a:gd name="T42" fmla="*/ 93 w 145"/>
                  <a:gd name="T43" fmla="*/ 28 h 111"/>
                  <a:gd name="T44" fmla="*/ 87 w 145"/>
                  <a:gd name="T45" fmla="*/ 33 h 111"/>
                  <a:gd name="T46" fmla="*/ 89 w 145"/>
                  <a:gd name="T47" fmla="*/ 41 h 111"/>
                  <a:gd name="T48" fmla="*/ 102 w 145"/>
                  <a:gd name="T49" fmla="*/ 61 h 111"/>
                  <a:gd name="T50" fmla="*/ 105 w 145"/>
                  <a:gd name="T51" fmla="*/ 79 h 111"/>
                  <a:gd name="T52" fmla="*/ 95 w 145"/>
                  <a:gd name="T53" fmla="*/ 95 h 111"/>
                  <a:gd name="T54" fmla="*/ 77 w 145"/>
                  <a:gd name="T55" fmla="*/ 106 h 111"/>
                  <a:gd name="T56" fmla="*/ 53 w 145"/>
                  <a:gd name="T57" fmla="*/ 111 h 111"/>
                  <a:gd name="T58" fmla="*/ 34 w 145"/>
                  <a:gd name="T59" fmla="*/ 108 h 111"/>
                  <a:gd name="T60" fmla="*/ 16 w 145"/>
                  <a:gd name="T61" fmla="*/ 93 h 111"/>
                  <a:gd name="T62" fmla="*/ 3 w 145"/>
                  <a:gd name="T63" fmla="*/ 79 h 111"/>
                  <a:gd name="T64" fmla="*/ 0 w 145"/>
                  <a:gd name="T65" fmla="*/ 64 h 111"/>
                  <a:gd name="T66" fmla="*/ 3 w 145"/>
                  <a:gd name="T67" fmla="*/ 52 h 111"/>
                  <a:gd name="T68" fmla="*/ 14 w 145"/>
                  <a:gd name="T69" fmla="*/ 39 h 1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5"/>
                  <a:gd name="T106" fmla="*/ 0 h 111"/>
                  <a:gd name="T107" fmla="*/ 145 w 145"/>
                  <a:gd name="T108" fmla="*/ 111 h 1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5" h="111">
                    <a:moveTo>
                      <a:pt x="14" y="39"/>
                    </a:moveTo>
                    <a:lnTo>
                      <a:pt x="29" y="49"/>
                    </a:lnTo>
                    <a:lnTo>
                      <a:pt x="42" y="59"/>
                    </a:lnTo>
                    <a:lnTo>
                      <a:pt x="38" y="66"/>
                    </a:lnTo>
                    <a:lnTo>
                      <a:pt x="35" y="70"/>
                    </a:lnTo>
                    <a:lnTo>
                      <a:pt x="37" y="75"/>
                    </a:lnTo>
                    <a:lnTo>
                      <a:pt x="40" y="80"/>
                    </a:lnTo>
                    <a:lnTo>
                      <a:pt x="45" y="83"/>
                    </a:lnTo>
                    <a:lnTo>
                      <a:pt x="51" y="85"/>
                    </a:lnTo>
                    <a:lnTo>
                      <a:pt x="56" y="85"/>
                    </a:lnTo>
                    <a:lnTo>
                      <a:pt x="59" y="83"/>
                    </a:lnTo>
                    <a:lnTo>
                      <a:pt x="63" y="80"/>
                    </a:lnTo>
                    <a:lnTo>
                      <a:pt x="64" y="75"/>
                    </a:lnTo>
                    <a:lnTo>
                      <a:pt x="63" y="70"/>
                    </a:lnTo>
                    <a:lnTo>
                      <a:pt x="58" y="62"/>
                    </a:lnTo>
                    <a:lnTo>
                      <a:pt x="51" y="49"/>
                    </a:lnTo>
                    <a:lnTo>
                      <a:pt x="50" y="44"/>
                    </a:lnTo>
                    <a:lnTo>
                      <a:pt x="48" y="41"/>
                    </a:lnTo>
                    <a:lnTo>
                      <a:pt x="47" y="33"/>
                    </a:lnTo>
                    <a:lnTo>
                      <a:pt x="50" y="25"/>
                    </a:lnTo>
                    <a:lnTo>
                      <a:pt x="56" y="18"/>
                    </a:lnTo>
                    <a:lnTo>
                      <a:pt x="64" y="10"/>
                    </a:lnTo>
                    <a:lnTo>
                      <a:pt x="76" y="3"/>
                    </a:lnTo>
                    <a:lnTo>
                      <a:pt x="87" y="0"/>
                    </a:lnTo>
                    <a:lnTo>
                      <a:pt x="98" y="0"/>
                    </a:lnTo>
                    <a:lnTo>
                      <a:pt x="110" y="3"/>
                    </a:lnTo>
                    <a:lnTo>
                      <a:pt x="119" y="8"/>
                    </a:lnTo>
                    <a:lnTo>
                      <a:pt x="131" y="17"/>
                    </a:lnTo>
                    <a:lnTo>
                      <a:pt x="136" y="23"/>
                    </a:lnTo>
                    <a:lnTo>
                      <a:pt x="140" y="28"/>
                    </a:lnTo>
                    <a:lnTo>
                      <a:pt x="144" y="36"/>
                    </a:lnTo>
                    <a:lnTo>
                      <a:pt x="145" y="44"/>
                    </a:lnTo>
                    <a:lnTo>
                      <a:pt x="144" y="51"/>
                    </a:lnTo>
                    <a:lnTo>
                      <a:pt x="140" y="59"/>
                    </a:lnTo>
                    <a:lnTo>
                      <a:pt x="132" y="69"/>
                    </a:lnTo>
                    <a:lnTo>
                      <a:pt x="119" y="57"/>
                    </a:lnTo>
                    <a:lnTo>
                      <a:pt x="106" y="48"/>
                    </a:lnTo>
                    <a:lnTo>
                      <a:pt x="108" y="44"/>
                    </a:lnTo>
                    <a:lnTo>
                      <a:pt x="110" y="39"/>
                    </a:lnTo>
                    <a:lnTo>
                      <a:pt x="110" y="34"/>
                    </a:lnTo>
                    <a:lnTo>
                      <a:pt x="106" y="31"/>
                    </a:lnTo>
                    <a:lnTo>
                      <a:pt x="103" y="28"/>
                    </a:lnTo>
                    <a:lnTo>
                      <a:pt x="98" y="26"/>
                    </a:lnTo>
                    <a:lnTo>
                      <a:pt x="93" y="28"/>
                    </a:lnTo>
                    <a:lnTo>
                      <a:pt x="90" y="30"/>
                    </a:lnTo>
                    <a:lnTo>
                      <a:pt x="87" y="33"/>
                    </a:lnTo>
                    <a:lnTo>
                      <a:pt x="87" y="34"/>
                    </a:lnTo>
                    <a:lnTo>
                      <a:pt x="89" y="41"/>
                    </a:lnTo>
                    <a:lnTo>
                      <a:pt x="93" y="48"/>
                    </a:lnTo>
                    <a:lnTo>
                      <a:pt x="102" y="61"/>
                    </a:lnTo>
                    <a:lnTo>
                      <a:pt x="105" y="70"/>
                    </a:lnTo>
                    <a:lnTo>
                      <a:pt x="105" y="79"/>
                    </a:lnTo>
                    <a:lnTo>
                      <a:pt x="102" y="87"/>
                    </a:lnTo>
                    <a:lnTo>
                      <a:pt x="95" y="95"/>
                    </a:lnTo>
                    <a:lnTo>
                      <a:pt x="87" y="101"/>
                    </a:lnTo>
                    <a:lnTo>
                      <a:pt x="77" y="106"/>
                    </a:lnTo>
                    <a:lnTo>
                      <a:pt x="66" y="111"/>
                    </a:lnTo>
                    <a:lnTo>
                      <a:pt x="53" y="111"/>
                    </a:lnTo>
                    <a:lnTo>
                      <a:pt x="40" y="110"/>
                    </a:lnTo>
                    <a:lnTo>
                      <a:pt x="34" y="108"/>
                    </a:lnTo>
                    <a:lnTo>
                      <a:pt x="29" y="105"/>
                    </a:lnTo>
                    <a:lnTo>
                      <a:pt x="16" y="93"/>
                    </a:lnTo>
                    <a:lnTo>
                      <a:pt x="8" y="85"/>
                    </a:lnTo>
                    <a:lnTo>
                      <a:pt x="3" y="79"/>
                    </a:lnTo>
                    <a:lnTo>
                      <a:pt x="0" y="70"/>
                    </a:lnTo>
                    <a:lnTo>
                      <a:pt x="0" y="64"/>
                    </a:lnTo>
                    <a:lnTo>
                      <a:pt x="1" y="57"/>
                    </a:lnTo>
                    <a:lnTo>
                      <a:pt x="3" y="52"/>
                    </a:lnTo>
                    <a:lnTo>
                      <a:pt x="8" y="46"/>
                    </a:lnTo>
                    <a:lnTo>
                      <a:pt x="14" y="39"/>
                    </a:lnTo>
                    <a:close/>
                  </a:path>
                </a:pathLst>
              </a:custGeom>
              <a:solidFill>
                <a:srgbClr val="FFFFCC"/>
              </a:solidFill>
              <a:ln w="15875">
                <a:solidFill>
                  <a:srgbClr val="FFFFCC"/>
                </a:solidFill>
                <a:round/>
                <a:headEnd/>
                <a:tailEnd/>
              </a:ln>
            </p:spPr>
            <p:txBody>
              <a:bodyPr/>
              <a:lstStyle/>
              <a:p>
                <a:endParaRPr lang="en-US"/>
              </a:p>
            </p:txBody>
          </p:sp>
          <p:sp>
            <p:nvSpPr>
              <p:cNvPr id="7206" name="Freeform 34"/>
              <p:cNvSpPr>
                <a:spLocks/>
              </p:cNvSpPr>
              <p:nvPr/>
            </p:nvSpPr>
            <p:spPr bwMode="auto">
              <a:xfrm>
                <a:off x="3936" y="2414"/>
                <a:ext cx="145" cy="111"/>
              </a:xfrm>
              <a:custGeom>
                <a:avLst/>
                <a:gdLst>
                  <a:gd name="T0" fmla="*/ 29 w 145"/>
                  <a:gd name="T1" fmla="*/ 49 h 111"/>
                  <a:gd name="T2" fmla="*/ 39 w 145"/>
                  <a:gd name="T3" fmla="*/ 65 h 111"/>
                  <a:gd name="T4" fmla="*/ 37 w 145"/>
                  <a:gd name="T5" fmla="*/ 75 h 111"/>
                  <a:gd name="T6" fmla="*/ 45 w 145"/>
                  <a:gd name="T7" fmla="*/ 83 h 111"/>
                  <a:gd name="T8" fmla="*/ 56 w 145"/>
                  <a:gd name="T9" fmla="*/ 85 h 111"/>
                  <a:gd name="T10" fmla="*/ 63 w 145"/>
                  <a:gd name="T11" fmla="*/ 78 h 111"/>
                  <a:gd name="T12" fmla="*/ 63 w 145"/>
                  <a:gd name="T13" fmla="*/ 70 h 111"/>
                  <a:gd name="T14" fmla="*/ 50 w 145"/>
                  <a:gd name="T15" fmla="*/ 49 h 111"/>
                  <a:gd name="T16" fmla="*/ 47 w 145"/>
                  <a:gd name="T17" fmla="*/ 32 h 111"/>
                  <a:gd name="T18" fmla="*/ 56 w 145"/>
                  <a:gd name="T19" fmla="*/ 16 h 111"/>
                  <a:gd name="T20" fmla="*/ 76 w 145"/>
                  <a:gd name="T21" fmla="*/ 3 h 111"/>
                  <a:gd name="T22" fmla="*/ 98 w 145"/>
                  <a:gd name="T23" fmla="*/ 0 h 111"/>
                  <a:gd name="T24" fmla="*/ 119 w 145"/>
                  <a:gd name="T25" fmla="*/ 8 h 111"/>
                  <a:gd name="T26" fmla="*/ 139 w 145"/>
                  <a:gd name="T27" fmla="*/ 27 h 111"/>
                  <a:gd name="T28" fmla="*/ 145 w 145"/>
                  <a:gd name="T29" fmla="*/ 44 h 111"/>
                  <a:gd name="T30" fmla="*/ 141 w 145"/>
                  <a:gd name="T31" fmla="*/ 59 h 111"/>
                  <a:gd name="T32" fmla="*/ 119 w 145"/>
                  <a:gd name="T33" fmla="*/ 57 h 111"/>
                  <a:gd name="T34" fmla="*/ 108 w 145"/>
                  <a:gd name="T35" fmla="*/ 44 h 111"/>
                  <a:gd name="T36" fmla="*/ 110 w 145"/>
                  <a:gd name="T37" fmla="*/ 34 h 111"/>
                  <a:gd name="T38" fmla="*/ 103 w 145"/>
                  <a:gd name="T39" fmla="*/ 27 h 111"/>
                  <a:gd name="T40" fmla="*/ 94 w 145"/>
                  <a:gd name="T41" fmla="*/ 27 h 111"/>
                  <a:gd name="T42" fmla="*/ 87 w 145"/>
                  <a:gd name="T43" fmla="*/ 31 h 111"/>
                  <a:gd name="T44" fmla="*/ 89 w 145"/>
                  <a:gd name="T45" fmla="*/ 39 h 111"/>
                  <a:gd name="T46" fmla="*/ 102 w 145"/>
                  <a:gd name="T47" fmla="*/ 60 h 111"/>
                  <a:gd name="T48" fmla="*/ 105 w 145"/>
                  <a:gd name="T49" fmla="*/ 78 h 111"/>
                  <a:gd name="T50" fmla="*/ 95 w 145"/>
                  <a:gd name="T51" fmla="*/ 94 h 111"/>
                  <a:gd name="T52" fmla="*/ 77 w 145"/>
                  <a:gd name="T53" fmla="*/ 106 h 111"/>
                  <a:gd name="T54" fmla="*/ 60 w 145"/>
                  <a:gd name="T55" fmla="*/ 111 h 111"/>
                  <a:gd name="T56" fmla="*/ 40 w 145"/>
                  <a:gd name="T57" fmla="*/ 109 h 111"/>
                  <a:gd name="T58" fmla="*/ 29 w 145"/>
                  <a:gd name="T59" fmla="*/ 104 h 111"/>
                  <a:gd name="T60" fmla="*/ 8 w 145"/>
                  <a:gd name="T61" fmla="*/ 85 h 111"/>
                  <a:gd name="T62" fmla="*/ 0 w 145"/>
                  <a:gd name="T63" fmla="*/ 70 h 111"/>
                  <a:gd name="T64" fmla="*/ 1 w 145"/>
                  <a:gd name="T65" fmla="*/ 57 h 111"/>
                  <a:gd name="T66" fmla="*/ 8 w 145"/>
                  <a:gd name="T67" fmla="*/ 44 h 1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5"/>
                  <a:gd name="T103" fmla="*/ 0 h 111"/>
                  <a:gd name="T104" fmla="*/ 145 w 145"/>
                  <a:gd name="T105" fmla="*/ 111 h 1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5" h="111">
                    <a:moveTo>
                      <a:pt x="14" y="37"/>
                    </a:moveTo>
                    <a:lnTo>
                      <a:pt x="29" y="49"/>
                    </a:lnTo>
                    <a:lnTo>
                      <a:pt x="42" y="59"/>
                    </a:lnTo>
                    <a:lnTo>
                      <a:pt x="39" y="65"/>
                    </a:lnTo>
                    <a:lnTo>
                      <a:pt x="35" y="70"/>
                    </a:lnTo>
                    <a:lnTo>
                      <a:pt x="37" y="75"/>
                    </a:lnTo>
                    <a:lnTo>
                      <a:pt x="40" y="80"/>
                    </a:lnTo>
                    <a:lnTo>
                      <a:pt x="45" y="83"/>
                    </a:lnTo>
                    <a:lnTo>
                      <a:pt x="51" y="85"/>
                    </a:lnTo>
                    <a:lnTo>
                      <a:pt x="56" y="85"/>
                    </a:lnTo>
                    <a:lnTo>
                      <a:pt x="60" y="81"/>
                    </a:lnTo>
                    <a:lnTo>
                      <a:pt x="63" y="78"/>
                    </a:lnTo>
                    <a:lnTo>
                      <a:pt x="64" y="75"/>
                    </a:lnTo>
                    <a:lnTo>
                      <a:pt x="63" y="70"/>
                    </a:lnTo>
                    <a:lnTo>
                      <a:pt x="58" y="62"/>
                    </a:lnTo>
                    <a:lnTo>
                      <a:pt x="50" y="49"/>
                    </a:lnTo>
                    <a:lnTo>
                      <a:pt x="47" y="39"/>
                    </a:lnTo>
                    <a:lnTo>
                      <a:pt x="47" y="32"/>
                    </a:lnTo>
                    <a:lnTo>
                      <a:pt x="50" y="24"/>
                    </a:lnTo>
                    <a:lnTo>
                      <a:pt x="56" y="16"/>
                    </a:lnTo>
                    <a:lnTo>
                      <a:pt x="64" y="9"/>
                    </a:lnTo>
                    <a:lnTo>
                      <a:pt x="76" y="3"/>
                    </a:lnTo>
                    <a:lnTo>
                      <a:pt x="87" y="0"/>
                    </a:lnTo>
                    <a:lnTo>
                      <a:pt x="98" y="0"/>
                    </a:lnTo>
                    <a:lnTo>
                      <a:pt x="110" y="3"/>
                    </a:lnTo>
                    <a:lnTo>
                      <a:pt x="119" y="8"/>
                    </a:lnTo>
                    <a:lnTo>
                      <a:pt x="131" y="16"/>
                    </a:lnTo>
                    <a:lnTo>
                      <a:pt x="139" y="27"/>
                    </a:lnTo>
                    <a:lnTo>
                      <a:pt x="144" y="36"/>
                    </a:lnTo>
                    <a:lnTo>
                      <a:pt x="145" y="44"/>
                    </a:lnTo>
                    <a:lnTo>
                      <a:pt x="144" y="50"/>
                    </a:lnTo>
                    <a:lnTo>
                      <a:pt x="141" y="59"/>
                    </a:lnTo>
                    <a:lnTo>
                      <a:pt x="132" y="67"/>
                    </a:lnTo>
                    <a:lnTo>
                      <a:pt x="119" y="57"/>
                    </a:lnTo>
                    <a:lnTo>
                      <a:pt x="105" y="47"/>
                    </a:lnTo>
                    <a:lnTo>
                      <a:pt x="108" y="44"/>
                    </a:lnTo>
                    <a:lnTo>
                      <a:pt x="110" y="39"/>
                    </a:lnTo>
                    <a:lnTo>
                      <a:pt x="110" y="34"/>
                    </a:lnTo>
                    <a:lnTo>
                      <a:pt x="107" y="31"/>
                    </a:lnTo>
                    <a:lnTo>
                      <a:pt x="103" y="27"/>
                    </a:lnTo>
                    <a:lnTo>
                      <a:pt x="98" y="26"/>
                    </a:lnTo>
                    <a:lnTo>
                      <a:pt x="94" y="27"/>
                    </a:lnTo>
                    <a:lnTo>
                      <a:pt x="90" y="27"/>
                    </a:lnTo>
                    <a:lnTo>
                      <a:pt x="87" y="31"/>
                    </a:lnTo>
                    <a:lnTo>
                      <a:pt x="85" y="34"/>
                    </a:lnTo>
                    <a:lnTo>
                      <a:pt x="89" y="39"/>
                    </a:lnTo>
                    <a:lnTo>
                      <a:pt x="94" y="47"/>
                    </a:lnTo>
                    <a:lnTo>
                      <a:pt x="102" y="60"/>
                    </a:lnTo>
                    <a:lnTo>
                      <a:pt x="105" y="70"/>
                    </a:lnTo>
                    <a:lnTo>
                      <a:pt x="105" y="78"/>
                    </a:lnTo>
                    <a:lnTo>
                      <a:pt x="102" y="86"/>
                    </a:lnTo>
                    <a:lnTo>
                      <a:pt x="95" y="94"/>
                    </a:lnTo>
                    <a:lnTo>
                      <a:pt x="87" y="101"/>
                    </a:lnTo>
                    <a:lnTo>
                      <a:pt x="77" y="106"/>
                    </a:lnTo>
                    <a:lnTo>
                      <a:pt x="66" y="109"/>
                    </a:lnTo>
                    <a:lnTo>
                      <a:pt x="60" y="111"/>
                    </a:lnTo>
                    <a:lnTo>
                      <a:pt x="53" y="111"/>
                    </a:lnTo>
                    <a:lnTo>
                      <a:pt x="40" y="109"/>
                    </a:lnTo>
                    <a:lnTo>
                      <a:pt x="34" y="108"/>
                    </a:lnTo>
                    <a:lnTo>
                      <a:pt x="29" y="104"/>
                    </a:lnTo>
                    <a:lnTo>
                      <a:pt x="16" y="93"/>
                    </a:lnTo>
                    <a:lnTo>
                      <a:pt x="8" y="85"/>
                    </a:lnTo>
                    <a:lnTo>
                      <a:pt x="3" y="76"/>
                    </a:lnTo>
                    <a:lnTo>
                      <a:pt x="0" y="70"/>
                    </a:lnTo>
                    <a:lnTo>
                      <a:pt x="0" y="63"/>
                    </a:lnTo>
                    <a:lnTo>
                      <a:pt x="1" y="57"/>
                    </a:lnTo>
                    <a:lnTo>
                      <a:pt x="3" y="50"/>
                    </a:lnTo>
                    <a:lnTo>
                      <a:pt x="8" y="44"/>
                    </a:lnTo>
                    <a:lnTo>
                      <a:pt x="14" y="37"/>
                    </a:lnTo>
                    <a:close/>
                  </a:path>
                </a:pathLst>
              </a:custGeom>
              <a:solidFill>
                <a:srgbClr val="FFFFCC"/>
              </a:solidFill>
              <a:ln w="15875">
                <a:solidFill>
                  <a:srgbClr val="FFFFCC"/>
                </a:solidFill>
                <a:round/>
                <a:headEnd/>
                <a:tailEnd/>
              </a:ln>
            </p:spPr>
            <p:txBody>
              <a:bodyPr/>
              <a:lstStyle/>
              <a:p>
                <a:endParaRPr lang="en-US"/>
              </a:p>
            </p:txBody>
          </p:sp>
        </p:grpSp>
        <p:grpSp>
          <p:nvGrpSpPr>
            <p:cNvPr id="6" name="Group 35"/>
            <p:cNvGrpSpPr>
              <a:grpSpLocks/>
            </p:cNvGrpSpPr>
            <p:nvPr/>
          </p:nvGrpSpPr>
          <p:grpSpPr bwMode="auto">
            <a:xfrm>
              <a:off x="2791" y="2948"/>
              <a:ext cx="879" cy="416"/>
              <a:chOff x="2791" y="2948"/>
              <a:chExt cx="879" cy="416"/>
            </a:xfrm>
          </p:grpSpPr>
          <p:sp>
            <p:nvSpPr>
              <p:cNvPr id="7187" name="Freeform 36"/>
              <p:cNvSpPr>
                <a:spLocks noEditPoints="1"/>
              </p:cNvSpPr>
              <p:nvPr/>
            </p:nvSpPr>
            <p:spPr bwMode="auto">
              <a:xfrm>
                <a:off x="2791" y="3155"/>
                <a:ext cx="118" cy="209"/>
              </a:xfrm>
              <a:custGeom>
                <a:avLst/>
                <a:gdLst>
                  <a:gd name="T0" fmla="*/ 0 w 118"/>
                  <a:gd name="T1" fmla="*/ 209 h 209"/>
                  <a:gd name="T2" fmla="*/ 0 w 118"/>
                  <a:gd name="T3" fmla="*/ 116 h 209"/>
                  <a:gd name="T4" fmla="*/ 0 w 118"/>
                  <a:gd name="T5" fmla="*/ 25 h 209"/>
                  <a:gd name="T6" fmla="*/ 31 w 118"/>
                  <a:gd name="T7" fmla="*/ 15 h 209"/>
                  <a:gd name="T8" fmla="*/ 62 w 118"/>
                  <a:gd name="T9" fmla="*/ 4 h 209"/>
                  <a:gd name="T10" fmla="*/ 78 w 118"/>
                  <a:gd name="T11" fmla="*/ 0 h 209"/>
                  <a:gd name="T12" fmla="*/ 89 w 118"/>
                  <a:gd name="T13" fmla="*/ 0 h 209"/>
                  <a:gd name="T14" fmla="*/ 92 w 118"/>
                  <a:gd name="T15" fmla="*/ 2 h 209"/>
                  <a:gd name="T16" fmla="*/ 97 w 118"/>
                  <a:gd name="T17" fmla="*/ 4 h 209"/>
                  <a:gd name="T18" fmla="*/ 104 w 118"/>
                  <a:gd name="T19" fmla="*/ 12 h 209"/>
                  <a:gd name="T20" fmla="*/ 107 w 118"/>
                  <a:gd name="T21" fmla="*/ 23 h 209"/>
                  <a:gd name="T22" fmla="*/ 109 w 118"/>
                  <a:gd name="T23" fmla="*/ 39 h 209"/>
                  <a:gd name="T24" fmla="*/ 107 w 118"/>
                  <a:gd name="T25" fmla="*/ 54 h 209"/>
                  <a:gd name="T26" fmla="*/ 105 w 118"/>
                  <a:gd name="T27" fmla="*/ 67 h 209"/>
                  <a:gd name="T28" fmla="*/ 99 w 118"/>
                  <a:gd name="T29" fmla="*/ 79 h 209"/>
                  <a:gd name="T30" fmla="*/ 92 w 118"/>
                  <a:gd name="T31" fmla="*/ 88 h 209"/>
                  <a:gd name="T32" fmla="*/ 88 w 118"/>
                  <a:gd name="T33" fmla="*/ 95 h 209"/>
                  <a:gd name="T34" fmla="*/ 80 w 118"/>
                  <a:gd name="T35" fmla="*/ 102 h 209"/>
                  <a:gd name="T36" fmla="*/ 86 w 118"/>
                  <a:gd name="T37" fmla="*/ 103 h 209"/>
                  <a:gd name="T38" fmla="*/ 89 w 118"/>
                  <a:gd name="T39" fmla="*/ 105 h 209"/>
                  <a:gd name="T40" fmla="*/ 92 w 118"/>
                  <a:gd name="T41" fmla="*/ 106 h 209"/>
                  <a:gd name="T42" fmla="*/ 96 w 118"/>
                  <a:gd name="T43" fmla="*/ 111 h 209"/>
                  <a:gd name="T44" fmla="*/ 99 w 118"/>
                  <a:gd name="T45" fmla="*/ 118 h 209"/>
                  <a:gd name="T46" fmla="*/ 101 w 118"/>
                  <a:gd name="T47" fmla="*/ 121 h 209"/>
                  <a:gd name="T48" fmla="*/ 110 w 118"/>
                  <a:gd name="T49" fmla="*/ 146 h 209"/>
                  <a:gd name="T50" fmla="*/ 118 w 118"/>
                  <a:gd name="T51" fmla="*/ 168 h 209"/>
                  <a:gd name="T52" fmla="*/ 97 w 118"/>
                  <a:gd name="T53" fmla="*/ 177 h 209"/>
                  <a:gd name="T54" fmla="*/ 76 w 118"/>
                  <a:gd name="T55" fmla="*/ 183 h 209"/>
                  <a:gd name="T56" fmla="*/ 57 w 118"/>
                  <a:gd name="T57" fmla="*/ 134 h 209"/>
                  <a:gd name="T58" fmla="*/ 54 w 118"/>
                  <a:gd name="T59" fmla="*/ 126 h 209"/>
                  <a:gd name="T60" fmla="*/ 50 w 118"/>
                  <a:gd name="T61" fmla="*/ 121 h 209"/>
                  <a:gd name="T62" fmla="*/ 46 w 118"/>
                  <a:gd name="T63" fmla="*/ 119 h 209"/>
                  <a:gd name="T64" fmla="*/ 41 w 118"/>
                  <a:gd name="T65" fmla="*/ 121 h 209"/>
                  <a:gd name="T66" fmla="*/ 39 w 118"/>
                  <a:gd name="T67" fmla="*/ 121 h 209"/>
                  <a:gd name="T68" fmla="*/ 37 w 118"/>
                  <a:gd name="T69" fmla="*/ 121 h 209"/>
                  <a:gd name="T70" fmla="*/ 37 w 118"/>
                  <a:gd name="T71" fmla="*/ 159 h 209"/>
                  <a:gd name="T72" fmla="*/ 37 w 118"/>
                  <a:gd name="T73" fmla="*/ 196 h 209"/>
                  <a:gd name="T74" fmla="*/ 18 w 118"/>
                  <a:gd name="T75" fmla="*/ 203 h 209"/>
                  <a:gd name="T76" fmla="*/ 0 w 118"/>
                  <a:gd name="T77" fmla="*/ 209 h 209"/>
                  <a:gd name="T78" fmla="*/ 37 w 118"/>
                  <a:gd name="T79" fmla="*/ 87 h 209"/>
                  <a:gd name="T80" fmla="*/ 46 w 118"/>
                  <a:gd name="T81" fmla="*/ 85 h 209"/>
                  <a:gd name="T82" fmla="*/ 54 w 118"/>
                  <a:gd name="T83" fmla="*/ 82 h 209"/>
                  <a:gd name="T84" fmla="*/ 57 w 118"/>
                  <a:gd name="T85" fmla="*/ 79 h 209"/>
                  <a:gd name="T86" fmla="*/ 63 w 118"/>
                  <a:gd name="T87" fmla="*/ 75 h 209"/>
                  <a:gd name="T88" fmla="*/ 67 w 118"/>
                  <a:gd name="T89" fmla="*/ 72 h 209"/>
                  <a:gd name="T90" fmla="*/ 70 w 118"/>
                  <a:gd name="T91" fmla="*/ 67 h 209"/>
                  <a:gd name="T92" fmla="*/ 71 w 118"/>
                  <a:gd name="T93" fmla="*/ 62 h 209"/>
                  <a:gd name="T94" fmla="*/ 71 w 118"/>
                  <a:gd name="T95" fmla="*/ 56 h 209"/>
                  <a:gd name="T96" fmla="*/ 70 w 118"/>
                  <a:gd name="T97" fmla="*/ 49 h 209"/>
                  <a:gd name="T98" fmla="*/ 68 w 118"/>
                  <a:gd name="T99" fmla="*/ 44 h 209"/>
                  <a:gd name="T100" fmla="*/ 62 w 118"/>
                  <a:gd name="T101" fmla="*/ 43 h 209"/>
                  <a:gd name="T102" fmla="*/ 54 w 118"/>
                  <a:gd name="T103" fmla="*/ 44 h 209"/>
                  <a:gd name="T104" fmla="*/ 46 w 118"/>
                  <a:gd name="T105" fmla="*/ 48 h 209"/>
                  <a:gd name="T106" fmla="*/ 37 w 118"/>
                  <a:gd name="T107" fmla="*/ 49 h 209"/>
                  <a:gd name="T108" fmla="*/ 37 w 118"/>
                  <a:gd name="T109" fmla="*/ 69 h 209"/>
                  <a:gd name="T110" fmla="*/ 37 w 118"/>
                  <a:gd name="T111" fmla="*/ 87 h 2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8"/>
                  <a:gd name="T169" fmla="*/ 0 h 209"/>
                  <a:gd name="T170" fmla="*/ 118 w 118"/>
                  <a:gd name="T171" fmla="*/ 209 h 2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8" h="209">
                    <a:moveTo>
                      <a:pt x="0" y="209"/>
                    </a:moveTo>
                    <a:lnTo>
                      <a:pt x="0" y="116"/>
                    </a:lnTo>
                    <a:lnTo>
                      <a:pt x="0" y="25"/>
                    </a:lnTo>
                    <a:lnTo>
                      <a:pt x="31" y="15"/>
                    </a:lnTo>
                    <a:lnTo>
                      <a:pt x="62" y="4"/>
                    </a:lnTo>
                    <a:lnTo>
                      <a:pt x="78" y="0"/>
                    </a:lnTo>
                    <a:lnTo>
                      <a:pt x="89" y="0"/>
                    </a:lnTo>
                    <a:lnTo>
                      <a:pt x="92" y="2"/>
                    </a:lnTo>
                    <a:lnTo>
                      <a:pt x="97" y="4"/>
                    </a:lnTo>
                    <a:lnTo>
                      <a:pt x="104" y="12"/>
                    </a:lnTo>
                    <a:lnTo>
                      <a:pt x="107" y="23"/>
                    </a:lnTo>
                    <a:lnTo>
                      <a:pt x="109" y="39"/>
                    </a:lnTo>
                    <a:lnTo>
                      <a:pt x="107" y="54"/>
                    </a:lnTo>
                    <a:lnTo>
                      <a:pt x="105" y="67"/>
                    </a:lnTo>
                    <a:lnTo>
                      <a:pt x="99" y="79"/>
                    </a:lnTo>
                    <a:lnTo>
                      <a:pt x="92" y="88"/>
                    </a:lnTo>
                    <a:lnTo>
                      <a:pt x="88" y="95"/>
                    </a:lnTo>
                    <a:lnTo>
                      <a:pt x="80" y="102"/>
                    </a:lnTo>
                    <a:lnTo>
                      <a:pt x="86" y="103"/>
                    </a:lnTo>
                    <a:lnTo>
                      <a:pt x="89" y="105"/>
                    </a:lnTo>
                    <a:lnTo>
                      <a:pt x="92" y="106"/>
                    </a:lnTo>
                    <a:lnTo>
                      <a:pt x="96" y="111"/>
                    </a:lnTo>
                    <a:lnTo>
                      <a:pt x="99" y="118"/>
                    </a:lnTo>
                    <a:lnTo>
                      <a:pt x="101" y="121"/>
                    </a:lnTo>
                    <a:lnTo>
                      <a:pt x="110" y="146"/>
                    </a:lnTo>
                    <a:lnTo>
                      <a:pt x="118" y="168"/>
                    </a:lnTo>
                    <a:lnTo>
                      <a:pt x="97" y="177"/>
                    </a:lnTo>
                    <a:lnTo>
                      <a:pt x="76" y="183"/>
                    </a:lnTo>
                    <a:lnTo>
                      <a:pt x="57" y="134"/>
                    </a:lnTo>
                    <a:lnTo>
                      <a:pt x="54" y="126"/>
                    </a:lnTo>
                    <a:lnTo>
                      <a:pt x="50" y="121"/>
                    </a:lnTo>
                    <a:lnTo>
                      <a:pt x="46" y="119"/>
                    </a:lnTo>
                    <a:lnTo>
                      <a:pt x="41" y="121"/>
                    </a:lnTo>
                    <a:lnTo>
                      <a:pt x="39" y="121"/>
                    </a:lnTo>
                    <a:lnTo>
                      <a:pt x="37" y="121"/>
                    </a:lnTo>
                    <a:lnTo>
                      <a:pt x="37" y="159"/>
                    </a:lnTo>
                    <a:lnTo>
                      <a:pt x="37" y="196"/>
                    </a:lnTo>
                    <a:lnTo>
                      <a:pt x="18" y="203"/>
                    </a:lnTo>
                    <a:lnTo>
                      <a:pt x="0" y="209"/>
                    </a:lnTo>
                    <a:close/>
                    <a:moveTo>
                      <a:pt x="37" y="87"/>
                    </a:moveTo>
                    <a:lnTo>
                      <a:pt x="46" y="85"/>
                    </a:lnTo>
                    <a:lnTo>
                      <a:pt x="54" y="82"/>
                    </a:lnTo>
                    <a:lnTo>
                      <a:pt x="57" y="79"/>
                    </a:lnTo>
                    <a:lnTo>
                      <a:pt x="63" y="75"/>
                    </a:lnTo>
                    <a:lnTo>
                      <a:pt x="67" y="72"/>
                    </a:lnTo>
                    <a:lnTo>
                      <a:pt x="70" y="67"/>
                    </a:lnTo>
                    <a:lnTo>
                      <a:pt x="71" y="62"/>
                    </a:lnTo>
                    <a:lnTo>
                      <a:pt x="71" y="56"/>
                    </a:lnTo>
                    <a:lnTo>
                      <a:pt x="70" y="49"/>
                    </a:lnTo>
                    <a:lnTo>
                      <a:pt x="68" y="44"/>
                    </a:lnTo>
                    <a:lnTo>
                      <a:pt x="62" y="43"/>
                    </a:lnTo>
                    <a:lnTo>
                      <a:pt x="54" y="44"/>
                    </a:lnTo>
                    <a:lnTo>
                      <a:pt x="46" y="48"/>
                    </a:lnTo>
                    <a:lnTo>
                      <a:pt x="37" y="49"/>
                    </a:lnTo>
                    <a:lnTo>
                      <a:pt x="37" y="69"/>
                    </a:lnTo>
                    <a:lnTo>
                      <a:pt x="37" y="87"/>
                    </a:lnTo>
                    <a:close/>
                  </a:path>
                </a:pathLst>
              </a:custGeom>
              <a:solidFill>
                <a:srgbClr val="FFFFCC"/>
              </a:solidFill>
              <a:ln w="15875">
                <a:solidFill>
                  <a:srgbClr val="FFFFCC"/>
                </a:solidFill>
                <a:round/>
                <a:headEnd/>
                <a:tailEnd/>
              </a:ln>
            </p:spPr>
            <p:txBody>
              <a:bodyPr/>
              <a:lstStyle/>
              <a:p>
                <a:endParaRPr lang="en-US"/>
              </a:p>
            </p:txBody>
          </p:sp>
          <p:sp>
            <p:nvSpPr>
              <p:cNvPr id="7188" name="Freeform 37"/>
              <p:cNvSpPr>
                <a:spLocks noEditPoints="1"/>
              </p:cNvSpPr>
              <p:nvPr/>
            </p:nvSpPr>
            <p:spPr bwMode="auto">
              <a:xfrm>
                <a:off x="2911" y="3168"/>
                <a:ext cx="102" cy="146"/>
              </a:xfrm>
              <a:custGeom>
                <a:avLst/>
                <a:gdLst>
                  <a:gd name="T0" fmla="*/ 102 w 102"/>
                  <a:gd name="T1" fmla="*/ 67 h 146"/>
                  <a:gd name="T2" fmla="*/ 68 w 102"/>
                  <a:gd name="T3" fmla="*/ 79 h 146"/>
                  <a:gd name="T4" fmla="*/ 34 w 102"/>
                  <a:gd name="T5" fmla="*/ 90 h 146"/>
                  <a:gd name="T6" fmla="*/ 37 w 102"/>
                  <a:gd name="T7" fmla="*/ 100 h 146"/>
                  <a:gd name="T8" fmla="*/ 39 w 102"/>
                  <a:gd name="T9" fmla="*/ 106 h 146"/>
                  <a:gd name="T10" fmla="*/ 45 w 102"/>
                  <a:gd name="T11" fmla="*/ 111 h 146"/>
                  <a:gd name="T12" fmla="*/ 52 w 102"/>
                  <a:gd name="T13" fmla="*/ 111 h 146"/>
                  <a:gd name="T14" fmla="*/ 57 w 102"/>
                  <a:gd name="T15" fmla="*/ 108 h 146"/>
                  <a:gd name="T16" fmla="*/ 61 w 102"/>
                  <a:gd name="T17" fmla="*/ 105 h 146"/>
                  <a:gd name="T18" fmla="*/ 65 w 102"/>
                  <a:gd name="T19" fmla="*/ 100 h 146"/>
                  <a:gd name="T20" fmla="*/ 66 w 102"/>
                  <a:gd name="T21" fmla="*/ 93 h 146"/>
                  <a:gd name="T22" fmla="*/ 100 w 102"/>
                  <a:gd name="T23" fmla="*/ 89 h 146"/>
                  <a:gd name="T24" fmla="*/ 92 w 102"/>
                  <a:gd name="T25" fmla="*/ 108 h 146"/>
                  <a:gd name="T26" fmla="*/ 81 w 102"/>
                  <a:gd name="T27" fmla="*/ 123 h 146"/>
                  <a:gd name="T28" fmla="*/ 68 w 102"/>
                  <a:gd name="T29" fmla="*/ 134 h 146"/>
                  <a:gd name="T30" fmla="*/ 60 w 102"/>
                  <a:gd name="T31" fmla="*/ 139 h 146"/>
                  <a:gd name="T32" fmla="*/ 50 w 102"/>
                  <a:gd name="T33" fmla="*/ 142 h 146"/>
                  <a:gd name="T34" fmla="*/ 36 w 102"/>
                  <a:gd name="T35" fmla="*/ 146 h 146"/>
                  <a:gd name="T36" fmla="*/ 23 w 102"/>
                  <a:gd name="T37" fmla="*/ 142 h 146"/>
                  <a:gd name="T38" fmla="*/ 18 w 102"/>
                  <a:gd name="T39" fmla="*/ 141 h 146"/>
                  <a:gd name="T40" fmla="*/ 15 w 102"/>
                  <a:gd name="T41" fmla="*/ 136 h 146"/>
                  <a:gd name="T42" fmla="*/ 6 w 102"/>
                  <a:gd name="T43" fmla="*/ 124 h 146"/>
                  <a:gd name="T44" fmla="*/ 5 w 102"/>
                  <a:gd name="T45" fmla="*/ 118 h 146"/>
                  <a:gd name="T46" fmla="*/ 2 w 102"/>
                  <a:gd name="T47" fmla="*/ 110 h 146"/>
                  <a:gd name="T48" fmla="*/ 0 w 102"/>
                  <a:gd name="T49" fmla="*/ 89 h 146"/>
                  <a:gd name="T50" fmla="*/ 2 w 102"/>
                  <a:gd name="T51" fmla="*/ 74 h 146"/>
                  <a:gd name="T52" fmla="*/ 3 w 102"/>
                  <a:gd name="T53" fmla="*/ 59 h 146"/>
                  <a:gd name="T54" fmla="*/ 8 w 102"/>
                  <a:gd name="T55" fmla="*/ 46 h 146"/>
                  <a:gd name="T56" fmla="*/ 13 w 102"/>
                  <a:gd name="T57" fmla="*/ 35 h 146"/>
                  <a:gd name="T58" fmla="*/ 21 w 102"/>
                  <a:gd name="T59" fmla="*/ 23 h 146"/>
                  <a:gd name="T60" fmla="*/ 29 w 102"/>
                  <a:gd name="T61" fmla="*/ 15 h 146"/>
                  <a:gd name="T62" fmla="*/ 39 w 102"/>
                  <a:gd name="T63" fmla="*/ 7 h 146"/>
                  <a:gd name="T64" fmla="*/ 50 w 102"/>
                  <a:gd name="T65" fmla="*/ 2 h 146"/>
                  <a:gd name="T66" fmla="*/ 68 w 102"/>
                  <a:gd name="T67" fmla="*/ 0 h 146"/>
                  <a:gd name="T68" fmla="*/ 79 w 102"/>
                  <a:gd name="T69" fmla="*/ 2 h 146"/>
                  <a:gd name="T70" fmla="*/ 89 w 102"/>
                  <a:gd name="T71" fmla="*/ 10 h 146"/>
                  <a:gd name="T72" fmla="*/ 95 w 102"/>
                  <a:gd name="T73" fmla="*/ 22 h 146"/>
                  <a:gd name="T74" fmla="*/ 100 w 102"/>
                  <a:gd name="T75" fmla="*/ 40 h 146"/>
                  <a:gd name="T76" fmla="*/ 102 w 102"/>
                  <a:gd name="T77" fmla="*/ 49 h 146"/>
                  <a:gd name="T78" fmla="*/ 102 w 102"/>
                  <a:gd name="T79" fmla="*/ 62 h 146"/>
                  <a:gd name="T80" fmla="*/ 102 w 102"/>
                  <a:gd name="T81" fmla="*/ 67 h 146"/>
                  <a:gd name="T82" fmla="*/ 68 w 102"/>
                  <a:gd name="T83" fmla="*/ 54 h 146"/>
                  <a:gd name="T84" fmla="*/ 66 w 102"/>
                  <a:gd name="T85" fmla="*/ 43 h 146"/>
                  <a:gd name="T86" fmla="*/ 63 w 102"/>
                  <a:gd name="T87" fmla="*/ 35 h 146"/>
                  <a:gd name="T88" fmla="*/ 58 w 102"/>
                  <a:gd name="T89" fmla="*/ 31 h 146"/>
                  <a:gd name="T90" fmla="*/ 52 w 102"/>
                  <a:gd name="T91" fmla="*/ 33 h 146"/>
                  <a:gd name="T92" fmla="*/ 44 w 102"/>
                  <a:gd name="T93" fmla="*/ 38 h 146"/>
                  <a:gd name="T94" fmla="*/ 39 w 102"/>
                  <a:gd name="T95" fmla="*/ 46 h 146"/>
                  <a:gd name="T96" fmla="*/ 36 w 102"/>
                  <a:gd name="T97" fmla="*/ 54 h 146"/>
                  <a:gd name="T98" fmla="*/ 34 w 102"/>
                  <a:gd name="T99" fmla="*/ 66 h 146"/>
                  <a:gd name="T100" fmla="*/ 52 w 102"/>
                  <a:gd name="T101" fmla="*/ 61 h 146"/>
                  <a:gd name="T102" fmla="*/ 68 w 102"/>
                  <a:gd name="T103" fmla="*/ 54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46"/>
                  <a:gd name="T158" fmla="*/ 102 w 102"/>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46">
                    <a:moveTo>
                      <a:pt x="102" y="67"/>
                    </a:moveTo>
                    <a:lnTo>
                      <a:pt x="68" y="79"/>
                    </a:lnTo>
                    <a:lnTo>
                      <a:pt x="34" y="90"/>
                    </a:lnTo>
                    <a:lnTo>
                      <a:pt x="37" y="100"/>
                    </a:lnTo>
                    <a:lnTo>
                      <a:pt x="39" y="106"/>
                    </a:lnTo>
                    <a:lnTo>
                      <a:pt x="45" y="111"/>
                    </a:lnTo>
                    <a:lnTo>
                      <a:pt x="52" y="111"/>
                    </a:lnTo>
                    <a:lnTo>
                      <a:pt x="57" y="108"/>
                    </a:lnTo>
                    <a:lnTo>
                      <a:pt x="61" y="105"/>
                    </a:lnTo>
                    <a:lnTo>
                      <a:pt x="65" y="100"/>
                    </a:lnTo>
                    <a:lnTo>
                      <a:pt x="66" y="93"/>
                    </a:lnTo>
                    <a:lnTo>
                      <a:pt x="100" y="89"/>
                    </a:lnTo>
                    <a:lnTo>
                      <a:pt x="92" y="108"/>
                    </a:lnTo>
                    <a:lnTo>
                      <a:pt x="81" y="123"/>
                    </a:lnTo>
                    <a:lnTo>
                      <a:pt x="68" y="134"/>
                    </a:lnTo>
                    <a:lnTo>
                      <a:pt x="60" y="139"/>
                    </a:lnTo>
                    <a:lnTo>
                      <a:pt x="50" y="142"/>
                    </a:lnTo>
                    <a:lnTo>
                      <a:pt x="36" y="146"/>
                    </a:lnTo>
                    <a:lnTo>
                      <a:pt x="23" y="142"/>
                    </a:lnTo>
                    <a:lnTo>
                      <a:pt x="18" y="141"/>
                    </a:lnTo>
                    <a:lnTo>
                      <a:pt x="15" y="136"/>
                    </a:lnTo>
                    <a:lnTo>
                      <a:pt x="6" y="124"/>
                    </a:lnTo>
                    <a:lnTo>
                      <a:pt x="5" y="118"/>
                    </a:lnTo>
                    <a:lnTo>
                      <a:pt x="2" y="110"/>
                    </a:lnTo>
                    <a:lnTo>
                      <a:pt x="0" y="89"/>
                    </a:lnTo>
                    <a:lnTo>
                      <a:pt x="2" y="74"/>
                    </a:lnTo>
                    <a:lnTo>
                      <a:pt x="3" y="59"/>
                    </a:lnTo>
                    <a:lnTo>
                      <a:pt x="8" y="46"/>
                    </a:lnTo>
                    <a:lnTo>
                      <a:pt x="13" y="35"/>
                    </a:lnTo>
                    <a:lnTo>
                      <a:pt x="21" y="23"/>
                    </a:lnTo>
                    <a:lnTo>
                      <a:pt x="29" y="15"/>
                    </a:lnTo>
                    <a:lnTo>
                      <a:pt x="39" y="7"/>
                    </a:lnTo>
                    <a:lnTo>
                      <a:pt x="50" y="2"/>
                    </a:lnTo>
                    <a:lnTo>
                      <a:pt x="68" y="0"/>
                    </a:lnTo>
                    <a:lnTo>
                      <a:pt x="79" y="2"/>
                    </a:lnTo>
                    <a:lnTo>
                      <a:pt x="89" y="10"/>
                    </a:lnTo>
                    <a:lnTo>
                      <a:pt x="95" y="22"/>
                    </a:lnTo>
                    <a:lnTo>
                      <a:pt x="100" y="40"/>
                    </a:lnTo>
                    <a:lnTo>
                      <a:pt x="102" y="49"/>
                    </a:lnTo>
                    <a:lnTo>
                      <a:pt x="102" y="62"/>
                    </a:lnTo>
                    <a:lnTo>
                      <a:pt x="102" y="67"/>
                    </a:lnTo>
                    <a:close/>
                    <a:moveTo>
                      <a:pt x="68" y="54"/>
                    </a:moveTo>
                    <a:lnTo>
                      <a:pt x="66" y="43"/>
                    </a:lnTo>
                    <a:lnTo>
                      <a:pt x="63" y="35"/>
                    </a:lnTo>
                    <a:lnTo>
                      <a:pt x="58" y="31"/>
                    </a:lnTo>
                    <a:lnTo>
                      <a:pt x="52" y="33"/>
                    </a:lnTo>
                    <a:lnTo>
                      <a:pt x="44" y="38"/>
                    </a:lnTo>
                    <a:lnTo>
                      <a:pt x="39" y="46"/>
                    </a:lnTo>
                    <a:lnTo>
                      <a:pt x="36" y="54"/>
                    </a:lnTo>
                    <a:lnTo>
                      <a:pt x="34" y="66"/>
                    </a:lnTo>
                    <a:lnTo>
                      <a:pt x="52" y="61"/>
                    </a:lnTo>
                    <a:lnTo>
                      <a:pt x="68" y="54"/>
                    </a:lnTo>
                    <a:close/>
                  </a:path>
                </a:pathLst>
              </a:custGeom>
              <a:solidFill>
                <a:srgbClr val="FFFFCC"/>
              </a:solidFill>
              <a:ln w="15875">
                <a:solidFill>
                  <a:srgbClr val="FFFFCC"/>
                </a:solidFill>
                <a:round/>
                <a:headEnd/>
                <a:tailEnd/>
              </a:ln>
            </p:spPr>
            <p:txBody>
              <a:bodyPr/>
              <a:lstStyle/>
              <a:p>
                <a:endParaRPr lang="en-US"/>
              </a:p>
            </p:txBody>
          </p:sp>
          <p:sp>
            <p:nvSpPr>
              <p:cNvPr id="7189" name="Freeform 38"/>
              <p:cNvSpPr>
                <a:spLocks/>
              </p:cNvSpPr>
              <p:nvPr/>
            </p:nvSpPr>
            <p:spPr bwMode="auto">
              <a:xfrm>
                <a:off x="3023" y="3131"/>
                <a:ext cx="92" cy="147"/>
              </a:xfrm>
              <a:custGeom>
                <a:avLst/>
                <a:gdLst>
                  <a:gd name="T0" fmla="*/ 16 w 92"/>
                  <a:gd name="T1" fmla="*/ 111 h 147"/>
                  <a:gd name="T2" fmla="*/ 35 w 92"/>
                  <a:gd name="T3" fmla="*/ 109 h 147"/>
                  <a:gd name="T4" fmla="*/ 43 w 92"/>
                  <a:gd name="T5" fmla="*/ 116 h 147"/>
                  <a:gd name="T6" fmla="*/ 55 w 92"/>
                  <a:gd name="T7" fmla="*/ 111 h 147"/>
                  <a:gd name="T8" fmla="*/ 61 w 92"/>
                  <a:gd name="T9" fmla="*/ 103 h 147"/>
                  <a:gd name="T10" fmla="*/ 61 w 92"/>
                  <a:gd name="T11" fmla="*/ 93 h 147"/>
                  <a:gd name="T12" fmla="*/ 53 w 92"/>
                  <a:gd name="T13" fmla="*/ 90 h 147"/>
                  <a:gd name="T14" fmla="*/ 29 w 92"/>
                  <a:gd name="T15" fmla="*/ 90 h 147"/>
                  <a:gd name="T16" fmla="*/ 13 w 92"/>
                  <a:gd name="T17" fmla="*/ 86 h 147"/>
                  <a:gd name="T18" fmla="*/ 5 w 92"/>
                  <a:gd name="T19" fmla="*/ 72 h 147"/>
                  <a:gd name="T20" fmla="*/ 5 w 92"/>
                  <a:gd name="T21" fmla="*/ 47 h 147"/>
                  <a:gd name="T22" fmla="*/ 14 w 92"/>
                  <a:gd name="T23" fmla="*/ 24 h 147"/>
                  <a:gd name="T24" fmla="*/ 32 w 92"/>
                  <a:gd name="T25" fmla="*/ 10 h 147"/>
                  <a:gd name="T26" fmla="*/ 60 w 92"/>
                  <a:gd name="T27" fmla="*/ 0 h 147"/>
                  <a:gd name="T28" fmla="*/ 76 w 92"/>
                  <a:gd name="T29" fmla="*/ 1 h 147"/>
                  <a:gd name="T30" fmla="*/ 85 w 92"/>
                  <a:gd name="T31" fmla="*/ 14 h 147"/>
                  <a:gd name="T32" fmla="*/ 74 w 92"/>
                  <a:gd name="T33" fmla="*/ 32 h 147"/>
                  <a:gd name="T34" fmla="*/ 56 w 92"/>
                  <a:gd name="T35" fmla="*/ 36 h 147"/>
                  <a:gd name="T36" fmla="*/ 50 w 92"/>
                  <a:gd name="T37" fmla="*/ 31 h 147"/>
                  <a:gd name="T38" fmla="*/ 39 w 92"/>
                  <a:gd name="T39" fmla="*/ 34 h 147"/>
                  <a:gd name="T40" fmla="*/ 34 w 92"/>
                  <a:gd name="T41" fmla="*/ 41 h 147"/>
                  <a:gd name="T42" fmla="*/ 34 w 92"/>
                  <a:gd name="T43" fmla="*/ 49 h 147"/>
                  <a:gd name="T44" fmla="*/ 42 w 92"/>
                  <a:gd name="T45" fmla="*/ 52 h 147"/>
                  <a:gd name="T46" fmla="*/ 66 w 92"/>
                  <a:gd name="T47" fmla="*/ 50 h 147"/>
                  <a:gd name="T48" fmla="*/ 76 w 92"/>
                  <a:gd name="T49" fmla="*/ 50 h 147"/>
                  <a:gd name="T50" fmla="*/ 89 w 92"/>
                  <a:gd name="T51" fmla="*/ 62 h 147"/>
                  <a:gd name="T52" fmla="*/ 92 w 92"/>
                  <a:gd name="T53" fmla="*/ 81 h 147"/>
                  <a:gd name="T54" fmla="*/ 89 w 92"/>
                  <a:gd name="T55" fmla="*/ 106 h 147"/>
                  <a:gd name="T56" fmla="*/ 74 w 92"/>
                  <a:gd name="T57" fmla="*/ 127 h 147"/>
                  <a:gd name="T58" fmla="*/ 47 w 92"/>
                  <a:gd name="T59" fmla="*/ 142 h 147"/>
                  <a:gd name="T60" fmla="*/ 26 w 92"/>
                  <a:gd name="T61" fmla="*/ 147 h 147"/>
                  <a:gd name="T62" fmla="*/ 13 w 92"/>
                  <a:gd name="T63" fmla="*/ 143 h 147"/>
                  <a:gd name="T64" fmla="*/ 0 w 92"/>
                  <a:gd name="T65" fmla="*/ 119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147"/>
                  <a:gd name="T101" fmla="*/ 92 w 92"/>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147">
                    <a:moveTo>
                      <a:pt x="0" y="119"/>
                    </a:moveTo>
                    <a:lnTo>
                      <a:pt x="16" y="111"/>
                    </a:lnTo>
                    <a:lnTo>
                      <a:pt x="32" y="103"/>
                    </a:lnTo>
                    <a:lnTo>
                      <a:pt x="35" y="109"/>
                    </a:lnTo>
                    <a:lnTo>
                      <a:pt x="39" y="114"/>
                    </a:lnTo>
                    <a:lnTo>
                      <a:pt x="43" y="116"/>
                    </a:lnTo>
                    <a:lnTo>
                      <a:pt x="48" y="114"/>
                    </a:lnTo>
                    <a:lnTo>
                      <a:pt x="55" y="111"/>
                    </a:lnTo>
                    <a:lnTo>
                      <a:pt x="60" y="106"/>
                    </a:lnTo>
                    <a:lnTo>
                      <a:pt x="61" y="103"/>
                    </a:lnTo>
                    <a:lnTo>
                      <a:pt x="61" y="98"/>
                    </a:lnTo>
                    <a:lnTo>
                      <a:pt x="61" y="93"/>
                    </a:lnTo>
                    <a:lnTo>
                      <a:pt x="58" y="90"/>
                    </a:lnTo>
                    <a:lnTo>
                      <a:pt x="53" y="90"/>
                    </a:lnTo>
                    <a:lnTo>
                      <a:pt x="43" y="90"/>
                    </a:lnTo>
                    <a:lnTo>
                      <a:pt x="29" y="90"/>
                    </a:lnTo>
                    <a:lnTo>
                      <a:pt x="19" y="90"/>
                    </a:lnTo>
                    <a:lnTo>
                      <a:pt x="13" y="86"/>
                    </a:lnTo>
                    <a:lnTo>
                      <a:pt x="8" y="80"/>
                    </a:lnTo>
                    <a:lnTo>
                      <a:pt x="5" y="72"/>
                    </a:lnTo>
                    <a:lnTo>
                      <a:pt x="3" y="60"/>
                    </a:lnTo>
                    <a:lnTo>
                      <a:pt x="5" y="47"/>
                    </a:lnTo>
                    <a:lnTo>
                      <a:pt x="8" y="36"/>
                    </a:lnTo>
                    <a:lnTo>
                      <a:pt x="14" y="24"/>
                    </a:lnTo>
                    <a:lnTo>
                      <a:pt x="22" y="16"/>
                    </a:lnTo>
                    <a:lnTo>
                      <a:pt x="32" y="10"/>
                    </a:lnTo>
                    <a:lnTo>
                      <a:pt x="45" y="3"/>
                    </a:lnTo>
                    <a:lnTo>
                      <a:pt x="60" y="0"/>
                    </a:lnTo>
                    <a:lnTo>
                      <a:pt x="69" y="0"/>
                    </a:lnTo>
                    <a:lnTo>
                      <a:pt x="76" y="1"/>
                    </a:lnTo>
                    <a:lnTo>
                      <a:pt x="81" y="6"/>
                    </a:lnTo>
                    <a:lnTo>
                      <a:pt x="85" y="14"/>
                    </a:lnTo>
                    <a:lnTo>
                      <a:pt x="90" y="24"/>
                    </a:lnTo>
                    <a:lnTo>
                      <a:pt x="74" y="32"/>
                    </a:lnTo>
                    <a:lnTo>
                      <a:pt x="58" y="41"/>
                    </a:lnTo>
                    <a:lnTo>
                      <a:pt x="56" y="36"/>
                    </a:lnTo>
                    <a:lnTo>
                      <a:pt x="53" y="32"/>
                    </a:lnTo>
                    <a:lnTo>
                      <a:pt x="50" y="31"/>
                    </a:lnTo>
                    <a:lnTo>
                      <a:pt x="43" y="31"/>
                    </a:lnTo>
                    <a:lnTo>
                      <a:pt x="39" y="34"/>
                    </a:lnTo>
                    <a:lnTo>
                      <a:pt x="35" y="37"/>
                    </a:lnTo>
                    <a:lnTo>
                      <a:pt x="34" y="41"/>
                    </a:lnTo>
                    <a:lnTo>
                      <a:pt x="34" y="45"/>
                    </a:lnTo>
                    <a:lnTo>
                      <a:pt x="34" y="49"/>
                    </a:lnTo>
                    <a:lnTo>
                      <a:pt x="37" y="52"/>
                    </a:lnTo>
                    <a:lnTo>
                      <a:pt x="42" y="52"/>
                    </a:lnTo>
                    <a:lnTo>
                      <a:pt x="51" y="52"/>
                    </a:lnTo>
                    <a:lnTo>
                      <a:pt x="66" y="50"/>
                    </a:lnTo>
                    <a:lnTo>
                      <a:pt x="71" y="50"/>
                    </a:lnTo>
                    <a:lnTo>
                      <a:pt x="76" y="50"/>
                    </a:lnTo>
                    <a:lnTo>
                      <a:pt x="82" y="55"/>
                    </a:lnTo>
                    <a:lnTo>
                      <a:pt x="89" y="62"/>
                    </a:lnTo>
                    <a:lnTo>
                      <a:pt x="92" y="70"/>
                    </a:lnTo>
                    <a:lnTo>
                      <a:pt x="92" y="81"/>
                    </a:lnTo>
                    <a:lnTo>
                      <a:pt x="90" y="93"/>
                    </a:lnTo>
                    <a:lnTo>
                      <a:pt x="89" y="106"/>
                    </a:lnTo>
                    <a:lnTo>
                      <a:pt x="82" y="117"/>
                    </a:lnTo>
                    <a:lnTo>
                      <a:pt x="74" y="127"/>
                    </a:lnTo>
                    <a:lnTo>
                      <a:pt x="63" y="135"/>
                    </a:lnTo>
                    <a:lnTo>
                      <a:pt x="47" y="142"/>
                    </a:lnTo>
                    <a:lnTo>
                      <a:pt x="35" y="145"/>
                    </a:lnTo>
                    <a:lnTo>
                      <a:pt x="26" y="147"/>
                    </a:lnTo>
                    <a:lnTo>
                      <a:pt x="19" y="147"/>
                    </a:lnTo>
                    <a:lnTo>
                      <a:pt x="13" y="143"/>
                    </a:lnTo>
                    <a:lnTo>
                      <a:pt x="5" y="134"/>
                    </a:lnTo>
                    <a:lnTo>
                      <a:pt x="0" y="119"/>
                    </a:lnTo>
                    <a:close/>
                  </a:path>
                </a:pathLst>
              </a:custGeom>
              <a:solidFill>
                <a:srgbClr val="FFFFCC"/>
              </a:solidFill>
              <a:ln w="15875">
                <a:solidFill>
                  <a:srgbClr val="FFFFCC"/>
                </a:solidFill>
                <a:round/>
                <a:headEnd/>
                <a:tailEnd/>
              </a:ln>
            </p:spPr>
            <p:txBody>
              <a:bodyPr/>
              <a:lstStyle/>
              <a:p>
                <a:endParaRPr lang="en-US"/>
              </a:p>
            </p:txBody>
          </p:sp>
          <p:sp>
            <p:nvSpPr>
              <p:cNvPr id="7190" name="Freeform 39"/>
              <p:cNvSpPr>
                <a:spLocks noEditPoints="1"/>
              </p:cNvSpPr>
              <p:nvPr/>
            </p:nvSpPr>
            <p:spPr bwMode="auto">
              <a:xfrm>
                <a:off x="3131" y="3092"/>
                <a:ext cx="97" cy="209"/>
              </a:xfrm>
              <a:custGeom>
                <a:avLst/>
                <a:gdLst>
                  <a:gd name="T0" fmla="*/ 0 w 97"/>
                  <a:gd name="T1" fmla="*/ 209 h 209"/>
                  <a:gd name="T2" fmla="*/ 0 w 97"/>
                  <a:gd name="T3" fmla="*/ 117 h 209"/>
                  <a:gd name="T4" fmla="*/ 0 w 97"/>
                  <a:gd name="T5" fmla="*/ 24 h 209"/>
                  <a:gd name="T6" fmla="*/ 16 w 97"/>
                  <a:gd name="T7" fmla="*/ 19 h 209"/>
                  <a:gd name="T8" fmla="*/ 33 w 97"/>
                  <a:gd name="T9" fmla="*/ 14 h 209"/>
                  <a:gd name="T10" fmla="*/ 33 w 97"/>
                  <a:gd name="T11" fmla="*/ 34 h 209"/>
                  <a:gd name="T12" fmla="*/ 39 w 97"/>
                  <a:gd name="T13" fmla="*/ 21 h 209"/>
                  <a:gd name="T14" fmla="*/ 44 w 97"/>
                  <a:gd name="T15" fmla="*/ 13 h 209"/>
                  <a:gd name="T16" fmla="*/ 52 w 97"/>
                  <a:gd name="T17" fmla="*/ 6 h 209"/>
                  <a:gd name="T18" fmla="*/ 60 w 97"/>
                  <a:gd name="T19" fmla="*/ 1 h 209"/>
                  <a:gd name="T20" fmla="*/ 70 w 97"/>
                  <a:gd name="T21" fmla="*/ 0 h 209"/>
                  <a:gd name="T22" fmla="*/ 76 w 97"/>
                  <a:gd name="T23" fmla="*/ 1 h 209"/>
                  <a:gd name="T24" fmla="*/ 83 w 97"/>
                  <a:gd name="T25" fmla="*/ 6 h 209"/>
                  <a:gd name="T26" fmla="*/ 88 w 97"/>
                  <a:gd name="T27" fmla="*/ 13 h 209"/>
                  <a:gd name="T28" fmla="*/ 92 w 97"/>
                  <a:gd name="T29" fmla="*/ 22 h 209"/>
                  <a:gd name="T30" fmla="*/ 96 w 97"/>
                  <a:gd name="T31" fmla="*/ 34 h 209"/>
                  <a:gd name="T32" fmla="*/ 97 w 97"/>
                  <a:gd name="T33" fmla="*/ 60 h 209"/>
                  <a:gd name="T34" fmla="*/ 97 w 97"/>
                  <a:gd name="T35" fmla="*/ 76 h 209"/>
                  <a:gd name="T36" fmla="*/ 96 w 97"/>
                  <a:gd name="T37" fmla="*/ 91 h 209"/>
                  <a:gd name="T38" fmla="*/ 92 w 97"/>
                  <a:gd name="T39" fmla="*/ 102 h 209"/>
                  <a:gd name="T40" fmla="*/ 88 w 97"/>
                  <a:gd name="T41" fmla="*/ 114 h 209"/>
                  <a:gd name="T42" fmla="*/ 81 w 97"/>
                  <a:gd name="T43" fmla="*/ 124 h 209"/>
                  <a:gd name="T44" fmla="*/ 75 w 97"/>
                  <a:gd name="T45" fmla="*/ 132 h 209"/>
                  <a:gd name="T46" fmla="*/ 68 w 97"/>
                  <a:gd name="T47" fmla="*/ 137 h 209"/>
                  <a:gd name="T48" fmla="*/ 60 w 97"/>
                  <a:gd name="T49" fmla="*/ 142 h 209"/>
                  <a:gd name="T50" fmla="*/ 54 w 97"/>
                  <a:gd name="T51" fmla="*/ 143 h 209"/>
                  <a:gd name="T52" fmla="*/ 45 w 97"/>
                  <a:gd name="T53" fmla="*/ 142 h 209"/>
                  <a:gd name="T54" fmla="*/ 41 w 97"/>
                  <a:gd name="T55" fmla="*/ 138 h 209"/>
                  <a:gd name="T56" fmla="*/ 34 w 97"/>
                  <a:gd name="T57" fmla="*/ 133 h 209"/>
                  <a:gd name="T58" fmla="*/ 34 w 97"/>
                  <a:gd name="T59" fmla="*/ 197 h 209"/>
                  <a:gd name="T60" fmla="*/ 18 w 97"/>
                  <a:gd name="T61" fmla="*/ 204 h 209"/>
                  <a:gd name="T62" fmla="*/ 0 w 97"/>
                  <a:gd name="T63" fmla="*/ 209 h 209"/>
                  <a:gd name="T64" fmla="*/ 34 w 97"/>
                  <a:gd name="T65" fmla="*/ 81 h 209"/>
                  <a:gd name="T66" fmla="*/ 36 w 97"/>
                  <a:gd name="T67" fmla="*/ 94 h 209"/>
                  <a:gd name="T68" fmla="*/ 39 w 97"/>
                  <a:gd name="T69" fmla="*/ 102 h 209"/>
                  <a:gd name="T70" fmla="*/ 42 w 97"/>
                  <a:gd name="T71" fmla="*/ 106 h 209"/>
                  <a:gd name="T72" fmla="*/ 44 w 97"/>
                  <a:gd name="T73" fmla="*/ 107 h 209"/>
                  <a:gd name="T74" fmla="*/ 50 w 97"/>
                  <a:gd name="T75" fmla="*/ 106 h 209"/>
                  <a:gd name="T76" fmla="*/ 54 w 97"/>
                  <a:gd name="T77" fmla="*/ 106 h 209"/>
                  <a:gd name="T78" fmla="*/ 55 w 97"/>
                  <a:gd name="T79" fmla="*/ 102 h 209"/>
                  <a:gd name="T80" fmla="*/ 60 w 97"/>
                  <a:gd name="T81" fmla="*/ 96 h 209"/>
                  <a:gd name="T82" fmla="*/ 62 w 97"/>
                  <a:gd name="T83" fmla="*/ 84 h 209"/>
                  <a:gd name="T84" fmla="*/ 63 w 97"/>
                  <a:gd name="T85" fmla="*/ 70 h 209"/>
                  <a:gd name="T86" fmla="*/ 63 w 97"/>
                  <a:gd name="T87" fmla="*/ 62 h 209"/>
                  <a:gd name="T88" fmla="*/ 62 w 97"/>
                  <a:gd name="T89" fmla="*/ 57 h 209"/>
                  <a:gd name="T90" fmla="*/ 60 w 97"/>
                  <a:gd name="T91" fmla="*/ 47 h 209"/>
                  <a:gd name="T92" fmla="*/ 55 w 97"/>
                  <a:gd name="T93" fmla="*/ 44 h 209"/>
                  <a:gd name="T94" fmla="*/ 50 w 97"/>
                  <a:gd name="T95" fmla="*/ 44 h 209"/>
                  <a:gd name="T96" fmla="*/ 47 w 97"/>
                  <a:gd name="T97" fmla="*/ 45 h 209"/>
                  <a:gd name="T98" fmla="*/ 44 w 97"/>
                  <a:gd name="T99" fmla="*/ 47 h 209"/>
                  <a:gd name="T100" fmla="*/ 39 w 97"/>
                  <a:gd name="T101" fmla="*/ 53 h 209"/>
                  <a:gd name="T102" fmla="*/ 36 w 97"/>
                  <a:gd name="T103" fmla="*/ 65 h 209"/>
                  <a:gd name="T104" fmla="*/ 34 w 97"/>
                  <a:gd name="T105" fmla="*/ 81 h 2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209"/>
                  <a:gd name="T161" fmla="*/ 97 w 97"/>
                  <a:gd name="T162" fmla="*/ 209 h 2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209">
                    <a:moveTo>
                      <a:pt x="0" y="209"/>
                    </a:moveTo>
                    <a:lnTo>
                      <a:pt x="0" y="117"/>
                    </a:lnTo>
                    <a:lnTo>
                      <a:pt x="0" y="24"/>
                    </a:lnTo>
                    <a:lnTo>
                      <a:pt x="16" y="19"/>
                    </a:lnTo>
                    <a:lnTo>
                      <a:pt x="33" y="14"/>
                    </a:lnTo>
                    <a:lnTo>
                      <a:pt x="33" y="34"/>
                    </a:lnTo>
                    <a:lnTo>
                      <a:pt x="39" y="21"/>
                    </a:lnTo>
                    <a:lnTo>
                      <a:pt x="44" y="13"/>
                    </a:lnTo>
                    <a:lnTo>
                      <a:pt x="52" y="6"/>
                    </a:lnTo>
                    <a:lnTo>
                      <a:pt x="60" y="1"/>
                    </a:lnTo>
                    <a:lnTo>
                      <a:pt x="70" y="0"/>
                    </a:lnTo>
                    <a:lnTo>
                      <a:pt x="76" y="1"/>
                    </a:lnTo>
                    <a:lnTo>
                      <a:pt x="83" y="6"/>
                    </a:lnTo>
                    <a:lnTo>
                      <a:pt x="88" y="13"/>
                    </a:lnTo>
                    <a:lnTo>
                      <a:pt x="92" y="22"/>
                    </a:lnTo>
                    <a:lnTo>
                      <a:pt x="96" y="34"/>
                    </a:lnTo>
                    <a:lnTo>
                      <a:pt x="97" y="60"/>
                    </a:lnTo>
                    <a:lnTo>
                      <a:pt x="97" y="76"/>
                    </a:lnTo>
                    <a:lnTo>
                      <a:pt x="96" y="91"/>
                    </a:lnTo>
                    <a:lnTo>
                      <a:pt x="92" y="102"/>
                    </a:lnTo>
                    <a:lnTo>
                      <a:pt x="88" y="114"/>
                    </a:lnTo>
                    <a:lnTo>
                      <a:pt x="81" y="124"/>
                    </a:lnTo>
                    <a:lnTo>
                      <a:pt x="75" y="132"/>
                    </a:lnTo>
                    <a:lnTo>
                      <a:pt x="68" y="137"/>
                    </a:lnTo>
                    <a:lnTo>
                      <a:pt x="60" y="142"/>
                    </a:lnTo>
                    <a:lnTo>
                      <a:pt x="54" y="143"/>
                    </a:lnTo>
                    <a:lnTo>
                      <a:pt x="45" y="142"/>
                    </a:lnTo>
                    <a:lnTo>
                      <a:pt x="41" y="138"/>
                    </a:lnTo>
                    <a:lnTo>
                      <a:pt x="34" y="133"/>
                    </a:lnTo>
                    <a:lnTo>
                      <a:pt x="34" y="197"/>
                    </a:lnTo>
                    <a:lnTo>
                      <a:pt x="18" y="204"/>
                    </a:lnTo>
                    <a:lnTo>
                      <a:pt x="0" y="209"/>
                    </a:lnTo>
                    <a:close/>
                    <a:moveTo>
                      <a:pt x="34" y="81"/>
                    </a:moveTo>
                    <a:lnTo>
                      <a:pt x="36" y="94"/>
                    </a:lnTo>
                    <a:lnTo>
                      <a:pt x="39" y="102"/>
                    </a:lnTo>
                    <a:lnTo>
                      <a:pt x="42" y="106"/>
                    </a:lnTo>
                    <a:lnTo>
                      <a:pt x="44" y="107"/>
                    </a:lnTo>
                    <a:lnTo>
                      <a:pt x="50" y="106"/>
                    </a:lnTo>
                    <a:lnTo>
                      <a:pt x="54" y="106"/>
                    </a:lnTo>
                    <a:lnTo>
                      <a:pt x="55" y="102"/>
                    </a:lnTo>
                    <a:lnTo>
                      <a:pt x="60" y="96"/>
                    </a:lnTo>
                    <a:lnTo>
                      <a:pt x="62" y="84"/>
                    </a:lnTo>
                    <a:lnTo>
                      <a:pt x="63" y="70"/>
                    </a:lnTo>
                    <a:lnTo>
                      <a:pt x="63" y="62"/>
                    </a:lnTo>
                    <a:lnTo>
                      <a:pt x="62" y="57"/>
                    </a:lnTo>
                    <a:lnTo>
                      <a:pt x="60" y="47"/>
                    </a:lnTo>
                    <a:lnTo>
                      <a:pt x="55" y="44"/>
                    </a:lnTo>
                    <a:lnTo>
                      <a:pt x="50" y="44"/>
                    </a:lnTo>
                    <a:lnTo>
                      <a:pt x="47" y="45"/>
                    </a:lnTo>
                    <a:lnTo>
                      <a:pt x="44" y="47"/>
                    </a:lnTo>
                    <a:lnTo>
                      <a:pt x="39" y="53"/>
                    </a:lnTo>
                    <a:lnTo>
                      <a:pt x="36" y="65"/>
                    </a:lnTo>
                    <a:lnTo>
                      <a:pt x="34" y="81"/>
                    </a:lnTo>
                    <a:close/>
                  </a:path>
                </a:pathLst>
              </a:custGeom>
              <a:solidFill>
                <a:srgbClr val="FFFFCC"/>
              </a:solidFill>
              <a:ln w="15875">
                <a:solidFill>
                  <a:srgbClr val="FFFFCC"/>
                </a:solidFill>
                <a:round/>
                <a:headEnd/>
                <a:tailEnd/>
              </a:ln>
            </p:spPr>
            <p:txBody>
              <a:bodyPr/>
              <a:lstStyle/>
              <a:p>
                <a:endParaRPr lang="en-US"/>
              </a:p>
            </p:txBody>
          </p:sp>
          <p:sp>
            <p:nvSpPr>
              <p:cNvPr id="7191" name="Freeform 40"/>
              <p:cNvSpPr>
                <a:spLocks noEditPoints="1"/>
              </p:cNvSpPr>
              <p:nvPr/>
            </p:nvSpPr>
            <p:spPr bwMode="auto">
              <a:xfrm>
                <a:off x="3240" y="3059"/>
                <a:ext cx="102" cy="144"/>
              </a:xfrm>
              <a:custGeom>
                <a:avLst/>
                <a:gdLst>
                  <a:gd name="T0" fmla="*/ 0 w 102"/>
                  <a:gd name="T1" fmla="*/ 88 h 144"/>
                  <a:gd name="T2" fmla="*/ 1 w 102"/>
                  <a:gd name="T3" fmla="*/ 73 h 144"/>
                  <a:gd name="T4" fmla="*/ 3 w 102"/>
                  <a:gd name="T5" fmla="*/ 60 h 144"/>
                  <a:gd name="T6" fmla="*/ 8 w 102"/>
                  <a:gd name="T7" fmla="*/ 47 h 144"/>
                  <a:gd name="T8" fmla="*/ 14 w 102"/>
                  <a:gd name="T9" fmla="*/ 34 h 144"/>
                  <a:gd name="T10" fmla="*/ 21 w 102"/>
                  <a:gd name="T11" fmla="*/ 23 h 144"/>
                  <a:gd name="T12" fmla="*/ 30 w 102"/>
                  <a:gd name="T13" fmla="*/ 13 h 144"/>
                  <a:gd name="T14" fmla="*/ 40 w 102"/>
                  <a:gd name="T15" fmla="*/ 6 h 144"/>
                  <a:gd name="T16" fmla="*/ 50 w 102"/>
                  <a:gd name="T17" fmla="*/ 2 h 144"/>
                  <a:gd name="T18" fmla="*/ 63 w 102"/>
                  <a:gd name="T19" fmla="*/ 0 h 144"/>
                  <a:gd name="T20" fmla="*/ 74 w 102"/>
                  <a:gd name="T21" fmla="*/ 0 h 144"/>
                  <a:gd name="T22" fmla="*/ 84 w 102"/>
                  <a:gd name="T23" fmla="*/ 5 h 144"/>
                  <a:gd name="T24" fmla="*/ 90 w 102"/>
                  <a:gd name="T25" fmla="*/ 11 h 144"/>
                  <a:gd name="T26" fmla="*/ 95 w 102"/>
                  <a:gd name="T27" fmla="*/ 19 h 144"/>
                  <a:gd name="T28" fmla="*/ 98 w 102"/>
                  <a:gd name="T29" fmla="*/ 29 h 144"/>
                  <a:gd name="T30" fmla="*/ 102 w 102"/>
                  <a:gd name="T31" fmla="*/ 41 h 144"/>
                  <a:gd name="T32" fmla="*/ 102 w 102"/>
                  <a:gd name="T33" fmla="*/ 54 h 144"/>
                  <a:gd name="T34" fmla="*/ 100 w 102"/>
                  <a:gd name="T35" fmla="*/ 68 h 144"/>
                  <a:gd name="T36" fmla="*/ 98 w 102"/>
                  <a:gd name="T37" fmla="*/ 83 h 144"/>
                  <a:gd name="T38" fmla="*/ 93 w 102"/>
                  <a:gd name="T39" fmla="*/ 96 h 144"/>
                  <a:gd name="T40" fmla="*/ 87 w 102"/>
                  <a:gd name="T41" fmla="*/ 109 h 144"/>
                  <a:gd name="T42" fmla="*/ 81 w 102"/>
                  <a:gd name="T43" fmla="*/ 121 h 144"/>
                  <a:gd name="T44" fmla="*/ 71 w 102"/>
                  <a:gd name="T45" fmla="*/ 129 h 144"/>
                  <a:gd name="T46" fmla="*/ 61 w 102"/>
                  <a:gd name="T47" fmla="*/ 135 h 144"/>
                  <a:gd name="T48" fmla="*/ 50 w 102"/>
                  <a:gd name="T49" fmla="*/ 140 h 144"/>
                  <a:gd name="T50" fmla="*/ 40 w 102"/>
                  <a:gd name="T51" fmla="*/ 144 h 144"/>
                  <a:gd name="T52" fmla="*/ 32 w 102"/>
                  <a:gd name="T53" fmla="*/ 144 h 144"/>
                  <a:gd name="T54" fmla="*/ 24 w 102"/>
                  <a:gd name="T55" fmla="*/ 140 h 144"/>
                  <a:gd name="T56" fmla="*/ 16 w 102"/>
                  <a:gd name="T57" fmla="*/ 135 h 144"/>
                  <a:gd name="T58" fmla="*/ 9 w 102"/>
                  <a:gd name="T59" fmla="*/ 127 h 144"/>
                  <a:gd name="T60" fmla="*/ 4 w 102"/>
                  <a:gd name="T61" fmla="*/ 117 h 144"/>
                  <a:gd name="T62" fmla="*/ 1 w 102"/>
                  <a:gd name="T63" fmla="*/ 104 h 144"/>
                  <a:gd name="T64" fmla="*/ 0 w 102"/>
                  <a:gd name="T65" fmla="*/ 88 h 144"/>
                  <a:gd name="T66" fmla="*/ 34 w 102"/>
                  <a:gd name="T67" fmla="*/ 77 h 144"/>
                  <a:gd name="T68" fmla="*/ 34 w 102"/>
                  <a:gd name="T69" fmla="*/ 85 h 144"/>
                  <a:gd name="T70" fmla="*/ 35 w 102"/>
                  <a:gd name="T71" fmla="*/ 93 h 144"/>
                  <a:gd name="T72" fmla="*/ 37 w 102"/>
                  <a:gd name="T73" fmla="*/ 98 h 144"/>
                  <a:gd name="T74" fmla="*/ 38 w 102"/>
                  <a:gd name="T75" fmla="*/ 101 h 144"/>
                  <a:gd name="T76" fmla="*/ 45 w 102"/>
                  <a:gd name="T77" fmla="*/ 106 h 144"/>
                  <a:gd name="T78" fmla="*/ 51 w 102"/>
                  <a:gd name="T79" fmla="*/ 106 h 144"/>
                  <a:gd name="T80" fmla="*/ 58 w 102"/>
                  <a:gd name="T81" fmla="*/ 103 h 144"/>
                  <a:gd name="T82" fmla="*/ 63 w 102"/>
                  <a:gd name="T83" fmla="*/ 95 h 144"/>
                  <a:gd name="T84" fmla="*/ 66 w 102"/>
                  <a:gd name="T85" fmla="*/ 83 h 144"/>
                  <a:gd name="T86" fmla="*/ 68 w 102"/>
                  <a:gd name="T87" fmla="*/ 65 h 144"/>
                  <a:gd name="T88" fmla="*/ 66 w 102"/>
                  <a:gd name="T89" fmla="*/ 51 h 144"/>
                  <a:gd name="T90" fmla="*/ 63 w 102"/>
                  <a:gd name="T91" fmla="*/ 41 h 144"/>
                  <a:gd name="T92" fmla="*/ 58 w 102"/>
                  <a:gd name="T93" fmla="*/ 37 h 144"/>
                  <a:gd name="T94" fmla="*/ 51 w 102"/>
                  <a:gd name="T95" fmla="*/ 37 h 144"/>
                  <a:gd name="T96" fmla="*/ 45 w 102"/>
                  <a:gd name="T97" fmla="*/ 41 h 144"/>
                  <a:gd name="T98" fmla="*/ 38 w 102"/>
                  <a:gd name="T99" fmla="*/ 49 h 144"/>
                  <a:gd name="T100" fmla="*/ 35 w 102"/>
                  <a:gd name="T101" fmla="*/ 60 h 144"/>
                  <a:gd name="T102" fmla="*/ 34 w 102"/>
                  <a:gd name="T103" fmla="*/ 77 h 1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44"/>
                  <a:gd name="T158" fmla="*/ 102 w 102"/>
                  <a:gd name="T159" fmla="*/ 144 h 14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44">
                    <a:moveTo>
                      <a:pt x="0" y="88"/>
                    </a:moveTo>
                    <a:lnTo>
                      <a:pt x="1" y="73"/>
                    </a:lnTo>
                    <a:lnTo>
                      <a:pt x="3" y="60"/>
                    </a:lnTo>
                    <a:lnTo>
                      <a:pt x="8" y="47"/>
                    </a:lnTo>
                    <a:lnTo>
                      <a:pt x="14" y="34"/>
                    </a:lnTo>
                    <a:lnTo>
                      <a:pt x="21" y="23"/>
                    </a:lnTo>
                    <a:lnTo>
                      <a:pt x="30" y="13"/>
                    </a:lnTo>
                    <a:lnTo>
                      <a:pt x="40" y="6"/>
                    </a:lnTo>
                    <a:lnTo>
                      <a:pt x="50" y="2"/>
                    </a:lnTo>
                    <a:lnTo>
                      <a:pt x="63" y="0"/>
                    </a:lnTo>
                    <a:lnTo>
                      <a:pt x="74" y="0"/>
                    </a:lnTo>
                    <a:lnTo>
                      <a:pt x="84" y="5"/>
                    </a:lnTo>
                    <a:lnTo>
                      <a:pt x="90" y="11"/>
                    </a:lnTo>
                    <a:lnTo>
                      <a:pt x="95" y="19"/>
                    </a:lnTo>
                    <a:lnTo>
                      <a:pt x="98" y="29"/>
                    </a:lnTo>
                    <a:lnTo>
                      <a:pt x="102" y="41"/>
                    </a:lnTo>
                    <a:lnTo>
                      <a:pt x="102" y="54"/>
                    </a:lnTo>
                    <a:lnTo>
                      <a:pt x="100" y="68"/>
                    </a:lnTo>
                    <a:lnTo>
                      <a:pt x="98" y="83"/>
                    </a:lnTo>
                    <a:lnTo>
                      <a:pt x="93" y="96"/>
                    </a:lnTo>
                    <a:lnTo>
                      <a:pt x="87" y="109"/>
                    </a:lnTo>
                    <a:lnTo>
                      <a:pt x="81" y="121"/>
                    </a:lnTo>
                    <a:lnTo>
                      <a:pt x="71" y="129"/>
                    </a:lnTo>
                    <a:lnTo>
                      <a:pt x="61" y="135"/>
                    </a:lnTo>
                    <a:lnTo>
                      <a:pt x="50" y="140"/>
                    </a:lnTo>
                    <a:lnTo>
                      <a:pt x="40" y="144"/>
                    </a:lnTo>
                    <a:lnTo>
                      <a:pt x="32" y="144"/>
                    </a:lnTo>
                    <a:lnTo>
                      <a:pt x="24" y="140"/>
                    </a:lnTo>
                    <a:lnTo>
                      <a:pt x="16" y="135"/>
                    </a:lnTo>
                    <a:lnTo>
                      <a:pt x="9" y="127"/>
                    </a:lnTo>
                    <a:lnTo>
                      <a:pt x="4" y="117"/>
                    </a:lnTo>
                    <a:lnTo>
                      <a:pt x="1" y="104"/>
                    </a:lnTo>
                    <a:lnTo>
                      <a:pt x="0" y="88"/>
                    </a:lnTo>
                    <a:close/>
                    <a:moveTo>
                      <a:pt x="34" y="77"/>
                    </a:moveTo>
                    <a:lnTo>
                      <a:pt x="34" y="85"/>
                    </a:lnTo>
                    <a:lnTo>
                      <a:pt x="35" y="93"/>
                    </a:lnTo>
                    <a:lnTo>
                      <a:pt x="37" y="98"/>
                    </a:lnTo>
                    <a:lnTo>
                      <a:pt x="38" y="101"/>
                    </a:lnTo>
                    <a:lnTo>
                      <a:pt x="45" y="106"/>
                    </a:lnTo>
                    <a:lnTo>
                      <a:pt x="51" y="106"/>
                    </a:lnTo>
                    <a:lnTo>
                      <a:pt x="58" y="103"/>
                    </a:lnTo>
                    <a:lnTo>
                      <a:pt x="63" y="95"/>
                    </a:lnTo>
                    <a:lnTo>
                      <a:pt x="66" y="83"/>
                    </a:lnTo>
                    <a:lnTo>
                      <a:pt x="68" y="65"/>
                    </a:lnTo>
                    <a:lnTo>
                      <a:pt x="66" y="51"/>
                    </a:lnTo>
                    <a:lnTo>
                      <a:pt x="63" y="41"/>
                    </a:lnTo>
                    <a:lnTo>
                      <a:pt x="58" y="37"/>
                    </a:lnTo>
                    <a:lnTo>
                      <a:pt x="51" y="37"/>
                    </a:lnTo>
                    <a:lnTo>
                      <a:pt x="45" y="41"/>
                    </a:lnTo>
                    <a:lnTo>
                      <a:pt x="38" y="49"/>
                    </a:lnTo>
                    <a:lnTo>
                      <a:pt x="35" y="60"/>
                    </a:lnTo>
                    <a:lnTo>
                      <a:pt x="34" y="77"/>
                    </a:lnTo>
                    <a:close/>
                  </a:path>
                </a:pathLst>
              </a:custGeom>
              <a:solidFill>
                <a:srgbClr val="FFFFCC"/>
              </a:solidFill>
              <a:ln w="15875">
                <a:solidFill>
                  <a:srgbClr val="FFFFCC"/>
                </a:solidFill>
                <a:round/>
                <a:headEnd/>
                <a:tailEnd/>
              </a:ln>
            </p:spPr>
            <p:txBody>
              <a:bodyPr/>
              <a:lstStyle/>
              <a:p>
                <a:endParaRPr lang="en-US"/>
              </a:p>
            </p:txBody>
          </p:sp>
          <p:sp>
            <p:nvSpPr>
              <p:cNvPr id="7192" name="Freeform 41"/>
              <p:cNvSpPr>
                <a:spLocks/>
              </p:cNvSpPr>
              <p:nvPr/>
            </p:nvSpPr>
            <p:spPr bwMode="auto">
              <a:xfrm>
                <a:off x="3358" y="3016"/>
                <a:ext cx="92" cy="159"/>
              </a:xfrm>
              <a:custGeom>
                <a:avLst/>
                <a:gdLst>
                  <a:gd name="T0" fmla="*/ 0 w 92"/>
                  <a:gd name="T1" fmla="*/ 25 h 159"/>
                  <a:gd name="T2" fmla="*/ 16 w 92"/>
                  <a:gd name="T3" fmla="*/ 20 h 159"/>
                  <a:gd name="T4" fmla="*/ 31 w 92"/>
                  <a:gd name="T5" fmla="*/ 15 h 159"/>
                  <a:gd name="T6" fmla="*/ 31 w 92"/>
                  <a:gd name="T7" fmla="*/ 27 h 159"/>
                  <a:gd name="T8" fmla="*/ 31 w 92"/>
                  <a:gd name="T9" fmla="*/ 36 h 159"/>
                  <a:gd name="T10" fmla="*/ 39 w 92"/>
                  <a:gd name="T11" fmla="*/ 23 h 159"/>
                  <a:gd name="T12" fmla="*/ 45 w 92"/>
                  <a:gd name="T13" fmla="*/ 13 h 159"/>
                  <a:gd name="T14" fmla="*/ 53 w 92"/>
                  <a:gd name="T15" fmla="*/ 5 h 159"/>
                  <a:gd name="T16" fmla="*/ 63 w 92"/>
                  <a:gd name="T17" fmla="*/ 2 h 159"/>
                  <a:gd name="T18" fmla="*/ 69 w 92"/>
                  <a:gd name="T19" fmla="*/ 0 h 159"/>
                  <a:gd name="T20" fmla="*/ 74 w 92"/>
                  <a:gd name="T21" fmla="*/ 0 h 159"/>
                  <a:gd name="T22" fmla="*/ 79 w 92"/>
                  <a:gd name="T23" fmla="*/ 4 h 159"/>
                  <a:gd name="T24" fmla="*/ 84 w 92"/>
                  <a:gd name="T25" fmla="*/ 7 h 159"/>
                  <a:gd name="T26" fmla="*/ 87 w 92"/>
                  <a:gd name="T27" fmla="*/ 13 h 159"/>
                  <a:gd name="T28" fmla="*/ 90 w 92"/>
                  <a:gd name="T29" fmla="*/ 20 h 159"/>
                  <a:gd name="T30" fmla="*/ 92 w 92"/>
                  <a:gd name="T31" fmla="*/ 31 h 159"/>
                  <a:gd name="T32" fmla="*/ 92 w 92"/>
                  <a:gd name="T33" fmla="*/ 43 h 159"/>
                  <a:gd name="T34" fmla="*/ 92 w 92"/>
                  <a:gd name="T35" fmla="*/ 85 h 159"/>
                  <a:gd name="T36" fmla="*/ 92 w 92"/>
                  <a:gd name="T37" fmla="*/ 128 h 159"/>
                  <a:gd name="T38" fmla="*/ 76 w 92"/>
                  <a:gd name="T39" fmla="*/ 134 h 159"/>
                  <a:gd name="T40" fmla="*/ 58 w 92"/>
                  <a:gd name="T41" fmla="*/ 139 h 159"/>
                  <a:gd name="T42" fmla="*/ 58 w 92"/>
                  <a:gd name="T43" fmla="*/ 66 h 159"/>
                  <a:gd name="T44" fmla="*/ 58 w 92"/>
                  <a:gd name="T45" fmla="*/ 56 h 159"/>
                  <a:gd name="T46" fmla="*/ 55 w 92"/>
                  <a:gd name="T47" fmla="*/ 49 h 159"/>
                  <a:gd name="T48" fmla="*/ 52 w 92"/>
                  <a:gd name="T49" fmla="*/ 46 h 159"/>
                  <a:gd name="T50" fmla="*/ 47 w 92"/>
                  <a:gd name="T51" fmla="*/ 46 h 159"/>
                  <a:gd name="T52" fmla="*/ 40 w 92"/>
                  <a:gd name="T53" fmla="*/ 49 h 159"/>
                  <a:gd name="T54" fmla="*/ 37 w 92"/>
                  <a:gd name="T55" fmla="*/ 58 h 159"/>
                  <a:gd name="T56" fmla="*/ 34 w 92"/>
                  <a:gd name="T57" fmla="*/ 67 h 159"/>
                  <a:gd name="T58" fmla="*/ 32 w 92"/>
                  <a:gd name="T59" fmla="*/ 76 h 159"/>
                  <a:gd name="T60" fmla="*/ 32 w 92"/>
                  <a:gd name="T61" fmla="*/ 84 h 159"/>
                  <a:gd name="T62" fmla="*/ 32 w 92"/>
                  <a:gd name="T63" fmla="*/ 147 h 159"/>
                  <a:gd name="T64" fmla="*/ 16 w 92"/>
                  <a:gd name="T65" fmla="*/ 154 h 159"/>
                  <a:gd name="T66" fmla="*/ 0 w 92"/>
                  <a:gd name="T67" fmla="*/ 159 h 159"/>
                  <a:gd name="T68" fmla="*/ 0 w 92"/>
                  <a:gd name="T69" fmla="*/ 92 h 159"/>
                  <a:gd name="T70" fmla="*/ 0 w 92"/>
                  <a:gd name="T71" fmla="*/ 25 h 1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159"/>
                  <a:gd name="T110" fmla="*/ 92 w 92"/>
                  <a:gd name="T111" fmla="*/ 159 h 1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159">
                    <a:moveTo>
                      <a:pt x="0" y="25"/>
                    </a:moveTo>
                    <a:lnTo>
                      <a:pt x="16" y="20"/>
                    </a:lnTo>
                    <a:lnTo>
                      <a:pt x="31" y="15"/>
                    </a:lnTo>
                    <a:lnTo>
                      <a:pt x="31" y="27"/>
                    </a:lnTo>
                    <a:lnTo>
                      <a:pt x="31" y="36"/>
                    </a:lnTo>
                    <a:lnTo>
                      <a:pt x="39" y="23"/>
                    </a:lnTo>
                    <a:lnTo>
                      <a:pt x="45" y="13"/>
                    </a:lnTo>
                    <a:lnTo>
                      <a:pt x="53" y="5"/>
                    </a:lnTo>
                    <a:lnTo>
                      <a:pt x="63" y="2"/>
                    </a:lnTo>
                    <a:lnTo>
                      <a:pt x="69" y="0"/>
                    </a:lnTo>
                    <a:lnTo>
                      <a:pt x="74" y="0"/>
                    </a:lnTo>
                    <a:lnTo>
                      <a:pt x="79" y="4"/>
                    </a:lnTo>
                    <a:lnTo>
                      <a:pt x="84" y="7"/>
                    </a:lnTo>
                    <a:lnTo>
                      <a:pt x="87" y="13"/>
                    </a:lnTo>
                    <a:lnTo>
                      <a:pt x="90" y="20"/>
                    </a:lnTo>
                    <a:lnTo>
                      <a:pt x="92" y="31"/>
                    </a:lnTo>
                    <a:lnTo>
                      <a:pt x="92" y="43"/>
                    </a:lnTo>
                    <a:lnTo>
                      <a:pt x="92" y="85"/>
                    </a:lnTo>
                    <a:lnTo>
                      <a:pt x="92" y="128"/>
                    </a:lnTo>
                    <a:lnTo>
                      <a:pt x="76" y="134"/>
                    </a:lnTo>
                    <a:lnTo>
                      <a:pt x="58" y="139"/>
                    </a:lnTo>
                    <a:lnTo>
                      <a:pt x="58" y="66"/>
                    </a:lnTo>
                    <a:lnTo>
                      <a:pt x="58" y="56"/>
                    </a:lnTo>
                    <a:lnTo>
                      <a:pt x="55" y="49"/>
                    </a:lnTo>
                    <a:lnTo>
                      <a:pt x="52" y="46"/>
                    </a:lnTo>
                    <a:lnTo>
                      <a:pt x="47" y="46"/>
                    </a:lnTo>
                    <a:lnTo>
                      <a:pt x="40" y="49"/>
                    </a:lnTo>
                    <a:lnTo>
                      <a:pt x="37" y="58"/>
                    </a:lnTo>
                    <a:lnTo>
                      <a:pt x="34" y="67"/>
                    </a:lnTo>
                    <a:lnTo>
                      <a:pt x="32" y="76"/>
                    </a:lnTo>
                    <a:lnTo>
                      <a:pt x="32" y="84"/>
                    </a:lnTo>
                    <a:lnTo>
                      <a:pt x="32" y="147"/>
                    </a:lnTo>
                    <a:lnTo>
                      <a:pt x="16" y="154"/>
                    </a:lnTo>
                    <a:lnTo>
                      <a:pt x="0" y="159"/>
                    </a:lnTo>
                    <a:lnTo>
                      <a:pt x="0" y="92"/>
                    </a:lnTo>
                    <a:lnTo>
                      <a:pt x="0" y="25"/>
                    </a:lnTo>
                    <a:close/>
                  </a:path>
                </a:pathLst>
              </a:custGeom>
              <a:solidFill>
                <a:srgbClr val="FFFFCC"/>
              </a:solidFill>
              <a:ln w="15875">
                <a:solidFill>
                  <a:srgbClr val="FFFFCC"/>
                </a:solidFill>
                <a:round/>
                <a:headEnd/>
                <a:tailEnd/>
              </a:ln>
            </p:spPr>
            <p:txBody>
              <a:bodyPr/>
              <a:lstStyle/>
              <a:p>
                <a:endParaRPr lang="en-US"/>
              </a:p>
            </p:txBody>
          </p:sp>
          <p:sp>
            <p:nvSpPr>
              <p:cNvPr id="7193" name="Freeform 42"/>
              <p:cNvSpPr>
                <a:spLocks/>
              </p:cNvSpPr>
              <p:nvPr/>
            </p:nvSpPr>
            <p:spPr bwMode="auto">
              <a:xfrm>
                <a:off x="3465" y="2984"/>
                <a:ext cx="92" cy="147"/>
              </a:xfrm>
              <a:custGeom>
                <a:avLst/>
                <a:gdLst>
                  <a:gd name="T0" fmla="*/ 16 w 92"/>
                  <a:gd name="T1" fmla="*/ 111 h 147"/>
                  <a:gd name="T2" fmla="*/ 35 w 92"/>
                  <a:gd name="T3" fmla="*/ 109 h 147"/>
                  <a:gd name="T4" fmla="*/ 43 w 92"/>
                  <a:gd name="T5" fmla="*/ 116 h 147"/>
                  <a:gd name="T6" fmla="*/ 55 w 92"/>
                  <a:gd name="T7" fmla="*/ 111 h 147"/>
                  <a:gd name="T8" fmla="*/ 61 w 92"/>
                  <a:gd name="T9" fmla="*/ 101 h 147"/>
                  <a:gd name="T10" fmla="*/ 61 w 92"/>
                  <a:gd name="T11" fmla="*/ 93 h 147"/>
                  <a:gd name="T12" fmla="*/ 53 w 92"/>
                  <a:gd name="T13" fmla="*/ 90 h 147"/>
                  <a:gd name="T14" fmla="*/ 29 w 92"/>
                  <a:gd name="T15" fmla="*/ 90 h 147"/>
                  <a:gd name="T16" fmla="*/ 13 w 92"/>
                  <a:gd name="T17" fmla="*/ 86 h 147"/>
                  <a:gd name="T18" fmla="*/ 4 w 92"/>
                  <a:gd name="T19" fmla="*/ 70 h 147"/>
                  <a:gd name="T20" fmla="*/ 4 w 92"/>
                  <a:gd name="T21" fmla="*/ 47 h 147"/>
                  <a:gd name="T22" fmla="*/ 14 w 92"/>
                  <a:gd name="T23" fmla="*/ 24 h 147"/>
                  <a:gd name="T24" fmla="*/ 32 w 92"/>
                  <a:gd name="T25" fmla="*/ 10 h 147"/>
                  <a:gd name="T26" fmla="*/ 60 w 92"/>
                  <a:gd name="T27" fmla="*/ 0 h 147"/>
                  <a:gd name="T28" fmla="*/ 76 w 92"/>
                  <a:gd name="T29" fmla="*/ 1 h 147"/>
                  <a:gd name="T30" fmla="*/ 85 w 92"/>
                  <a:gd name="T31" fmla="*/ 14 h 147"/>
                  <a:gd name="T32" fmla="*/ 74 w 92"/>
                  <a:gd name="T33" fmla="*/ 32 h 147"/>
                  <a:gd name="T34" fmla="*/ 56 w 92"/>
                  <a:gd name="T35" fmla="*/ 34 h 147"/>
                  <a:gd name="T36" fmla="*/ 50 w 92"/>
                  <a:gd name="T37" fmla="*/ 31 h 147"/>
                  <a:gd name="T38" fmla="*/ 38 w 92"/>
                  <a:gd name="T39" fmla="*/ 34 h 147"/>
                  <a:gd name="T40" fmla="*/ 34 w 92"/>
                  <a:gd name="T41" fmla="*/ 41 h 147"/>
                  <a:gd name="T42" fmla="*/ 34 w 92"/>
                  <a:gd name="T43" fmla="*/ 49 h 147"/>
                  <a:gd name="T44" fmla="*/ 42 w 92"/>
                  <a:gd name="T45" fmla="*/ 52 h 147"/>
                  <a:gd name="T46" fmla="*/ 66 w 92"/>
                  <a:gd name="T47" fmla="*/ 49 h 147"/>
                  <a:gd name="T48" fmla="*/ 76 w 92"/>
                  <a:gd name="T49" fmla="*/ 50 h 147"/>
                  <a:gd name="T50" fmla="*/ 89 w 92"/>
                  <a:gd name="T51" fmla="*/ 62 h 147"/>
                  <a:gd name="T52" fmla="*/ 92 w 92"/>
                  <a:gd name="T53" fmla="*/ 81 h 147"/>
                  <a:gd name="T54" fmla="*/ 89 w 92"/>
                  <a:gd name="T55" fmla="*/ 104 h 147"/>
                  <a:gd name="T56" fmla="*/ 74 w 92"/>
                  <a:gd name="T57" fmla="*/ 127 h 147"/>
                  <a:gd name="T58" fmla="*/ 47 w 92"/>
                  <a:gd name="T59" fmla="*/ 142 h 147"/>
                  <a:gd name="T60" fmla="*/ 26 w 92"/>
                  <a:gd name="T61" fmla="*/ 147 h 147"/>
                  <a:gd name="T62" fmla="*/ 13 w 92"/>
                  <a:gd name="T63" fmla="*/ 143 h 147"/>
                  <a:gd name="T64" fmla="*/ 1 w 92"/>
                  <a:gd name="T65" fmla="*/ 126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147"/>
                  <a:gd name="T101" fmla="*/ 92 w 92"/>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147">
                    <a:moveTo>
                      <a:pt x="0" y="117"/>
                    </a:moveTo>
                    <a:lnTo>
                      <a:pt x="16" y="111"/>
                    </a:lnTo>
                    <a:lnTo>
                      <a:pt x="32" y="103"/>
                    </a:lnTo>
                    <a:lnTo>
                      <a:pt x="35" y="109"/>
                    </a:lnTo>
                    <a:lnTo>
                      <a:pt x="38" y="112"/>
                    </a:lnTo>
                    <a:lnTo>
                      <a:pt x="43" y="116"/>
                    </a:lnTo>
                    <a:lnTo>
                      <a:pt x="48" y="114"/>
                    </a:lnTo>
                    <a:lnTo>
                      <a:pt x="55" y="111"/>
                    </a:lnTo>
                    <a:lnTo>
                      <a:pt x="60" y="106"/>
                    </a:lnTo>
                    <a:lnTo>
                      <a:pt x="61" y="101"/>
                    </a:lnTo>
                    <a:lnTo>
                      <a:pt x="61" y="96"/>
                    </a:lnTo>
                    <a:lnTo>
                      <a:pt x="61" y="93"/>
                    </a:lnTo>
                    <a:lnTo>
                      <a:pt x="58" y="90"/>
                    </a:lnTo>
                    <a:lnTo>
                      <a:pt x="53" y="90"/>
                    </a:lnTo>
                    <a:lnTo>
                      <a:pt x="43" y="90"/>
                    </a:lnTo>
                    <a:lnTo>
                      <a:pt x="29" y="90"/>
                    </a:lnTo>
                    <a:lnTo>
                      <a:pt x="19" y="88"/>
                    </a:lnTo>
                    <a:lnTo>
                      <a:pt x="13" y="86"/>
                    </a:lnTo>
                    <a:lnTo>
                      <a:pt x="8" y="80"/>
                    </a:lnTo>
                    <a:lnTo>
                      <a:pt x="4" y="70"/>
                    </a:lnTo>
                    <a:lnTo>
                      <a:pt x="3" y="59"/>
                    </a:lnTo>
                    <a:lnTo>
                      <a:pt x="4" y="47"/>
                    </a:lnTo>
                    <a:lnTo>
                      <a:pt x="8" y="36"/>
                    </a:lnTo>
                    <a:lnTo>
                      <a:pt x="14" y="24"/>
                    </a:lnTo>
                    <a:lnTo>
                      <a:pt x="22" y="16"/>
                    </a:lnTo>
                    <a:lnTo>
                      <a:pt x="32" y="10"/>
                    </a:lnTo>
                    <a:lnTo>
                      <a:pt x="45" y="3"/>
                    </a:lnTo>
                    <a:lnTo>
                      <a:pt x="60" y="0"/>
                    </a:lnTo>
                    <a:lnTo>
                      <a:pt x="69" y="0"/>
                    </a:lnTo>
                    <a:lnTo>
                      <a:pt x="76" y="1"/>
                    </a:lnTo>
                    <a:lnTo>
                      <a:pt x="81" y="6"/>
                    </a:lnTo>
                    <a:lnTo>
                      <a:pt x="85" y="14"/>
                    </a:lnTo>
                    <a:lnTo>
                      <a:pt x="90" y="24"/>
                    </a:lnTo>
                    <a:lnTo>
                      <a:pt x="74" y="32"/>
                    </a:lnTo>
                    <a:lnTo>
                      <a:pt x="58" y="41"/>
                    </a:lnTo>
                    <a:lnTo>
                      <a:pt x="56" y="34"/>
                    </a:lnTo>
                    <a:lnTo>
                      <a:pt x="53" y="32"/>
                    </a:lnTo>
                    <a:lnTo>
                      <a:pt x="50" y="31"/>
                    </a:lnTo>
                    <a:lnTo>
                      <a:pt x="43" y="31"/>
                    </a:lnTo>
                    <a:lnTo>
                      <a:pt x="38" y="34"/>
                    </a:lnTo>
                    <a:lnTo>
                      <a:pt x="35" y="37"/>
                    </a:lnTo>
                    <a:lnTo>
                      <a:pt x="34" y="41"/>
                    </a:lnTo>
                    <a:lnTo>
                      <a:pt x="34" y="45"/>
                    </a:lnTo>
                    <a:lnTo>
                      <a:pt x="34" y="49"/>
                    </a:lnTo>
                    <a:lnTo>
                      <a:pt x="37" y="52"/>
                    </a:lnTo>
                    <a:lnTo>
                      <a:pt x="42" y="52"/>
                    </a:lnTo>
                    <a:lnTo>
                      <a:pt x="51" y="50"/>
                    </a:lnTo>
                    <a:lnTo>
                      <a:pt x="66" y="49"/>
                    </a:lnTo>
                    <a:lnTo>
                      <a:pt x="71" y="49"/>
                    </a:lnTo>
                    <a:lnTo>
                      <a:pt x="76" y="50"/>
                    </a:lnTo>
                    <a:lnTo>
                      <a:pt x="82" y="54"/>
                    </a:lnTo>
                    <a:lnTo>
                      <a:pt x="89" y="62"/>
                    </a:lnTo>
                    <a:lnTo>
                      <a:pt x="90" y="70"/>
                    </a:lnTo>
                    <a:lnTo>
                      <a:pt x="92" y="81"/>
                    </a:lnTo>
                    <a:lnTo>
                      <a:pt x="90" y="93"/>
                    </a:lnTo>
                    <a:lnTo>
                      <a:pt x="89" y="104"/>
                    </a:lnTo>
                    <a:lnTo>
                      <a:pt x="82" y="116"/>
                    </a:lnTo>
                    <a:lnTo>
                      <a:pt x="74" y="127"/>
                    </a:lnTo>
                    <a:lnTo>
                      <a:pt x="63" y="135"/>
                    </a:lnTo>
                    <a:lnTo>
                      <a:pt x="47" y="142"/>
                    </a:lnTo>
                    <a:lnTo>
                      <a:pt x="35" y="145"/>
                    </a:lnTo>
                    <a:lnTo>
                      <a:pt x="26" y="147"/>
                    </a:lnTo>
                    <a:lnTo>
                      <a:pt x="19" y="147"/>
                    </a:lnTo>
                    <a:lnTo>
                      <a:pt x="13" y="143"/>
                    </a:lnTo>
                    <a:lnTo>
                      <a:pt x="4" y="134"/>
                    </a:lnTo>
                    <a:lnTo>
                      <a:pt x="1" y="126"/>
                    </a:lnTo>
                    <a:lnTo>
                      <a:pt x="0" y="117"/>
                    </a:lnTo>
                    <a:close/>
                  </a:path>
                </a:pathLst>
              </a:custGeom>
              <a:solidFill>
                <a:srgbClr val="FFFFCC"/>
              </a:solidFill>
              <a:ln w="15875">
                <a:solidFill>
                  <a:srgbClr val="FFFFCC"/>
                </a:solidFill>
                <a:round/>
                <a:headEnd/>
                <a:tailEnd/>
              </a:ln>
            </p:spPr>
            <p:txBody>
              <a:bodyPr/>
              <a:lstStyle/>
              <a:p>
                <a:endParaRPr lang="en-US"/>
              </a:p>
            </p:txBody>
          </p:sp>
          <p:sp>
            <p:nvSpPr>
              <p:cNvPr id="7194" name="Freeform 43"/>
              <p:cNvSpPr>
                <a:spLocks noEditPoints="1"/>
              </p:cNvSpPr>
              <p:nvPr/>
            </p:nvSpPr>
            <p:spPr bwMode="auto">
              <a:xfrm>
                <a:off x="3570" y="2948"/>
                <a:ext cx="100" cy="145"/>
              </a:xfrm>
              <a:custGeom>
                <a:avLst/>
                <a:gdLst>
                  <a:gd name="T0" fmla="*/ 100 w 100"/>
                  <a:gd name="T1" fmla="*/ 68 h 145"/>
                  <a:gd name="T2" fmla="*/ 68 w 100"/>
                  <a:gd name="T3" fmla="*/ 80 h 145"/>
                  <a:gd name="T4" fmla="*/ 34 w 100"/>
                  <a:gd name="T5" fmla="*/ 91 h 145"/>
                  <a:gd name="T6" fmla="*/ 35 w 100"/>
                  <a:gd name="T7" fmla="*/ 101 h 145"/>
                  <a:gd name="T8" fmla="*/ 39 w 100"/>
                  <a:gd name="T9" fmla="*/ 108 h 145"/>
                  <a:gd name="T10" fmla="*/ 44 w 100"/>
                  <a:gd name="T11" fmla="*/ 113 h 145"/>
                  <a:gd name="T12" fmla="*/ 50 w 100"/>
                  <a:gd name="T13" fmla="*/ 113 h 145"/>
                  <a:gd name="T14" fmla="*/ 55 w 100"/>
                  <a:gd name="T15" fmla="*/ 109 h 145"/>
                  <a:gd name="T16" fmla="*/ 60 w 100"/>
                  <a:gd name="T17" fmla="*/ 104 h 145"/>
                  <a:gd name="T18" fmla="*/ 63 w 100"/>
                  <a:gd name="T19" fmla="*/ 101 h 145"/>
                  <a:gd name="T20" fmla="*/ 66 w 100"/>
                  <a:gd name="T21" fmla="*/ 95 h 145"/>
                  <a:gd name="T22" fmla="*/ 82 w 100"/>
                  <a:gd name="T23" fmla="*/ 91 h 145"/>
                  <a:gd name="T24" fmla="*/ 99 w 100"/>
                  <a:gd name="T25" fmla="*/ 88 h 145"/>
                  <a:gd name="T26" fmla="*/ 90 w 100"/>
                  <a:gd name="T27" fmla="*/ 109 h 145"/>
                  <a:gd name="T28" fmla="*/ 86 w 100"/>
                  <a:gd name="T29" fmla="*/ 117 h 145"/>
                  <a:gd name="T30" fmla="*/ 81 w 100"/>
                  <a:gd name="T31" fmla="*/ 124 h 145"/>
                  <a:gd name="T32" fmla="*/ 76 w 100"/>
                  <a:gd name="T33" fmla="*/ 129 h 145"/>
                  <a:gd name="T34" fmla="*/ 68 w 100"/>
                  <a:gd name="T35" fmla="*/ 134 h 145"/>
                  <a:gd name="T36" fmla="*/ 50 w 100"/>
                  <a:gd name="T37" fmla="*/ 142 h 145"/>
                  <a:gd name="T38" fmla="*/ 42 w 100"/>
                  <a:gd name="T39" fmla="*/ 145 h 145"/>
                  <a:gd name="T40" fmla="*/ 34 w 100"/>
                  <a:gd name="T41" fmla="*/ 145 h 145"/>
                  <a:gd name="T42" fmla="*/ 22 w 100"/>
                  <a:gd name="T43" fmla="*/ 144 h 145"/>
                  <a:gd name="T44" fmla="*/ 18 w 100"/>
                  <a:gd name="T45" fmla="*/ 142 h 145"/>
                  <a:gd name="T46" fmla="*/ 13 w 100"/>
                  <a:gd name="T47" fmla="*/ 137 h 145"/>
                  <a:gd name="T48" fmla="*/ 6 w 100"/>
                  <a:gd name="T49" fmla="*/ 126 h 145"/>
                  <a:gd name="T50" fmla="*/ 1 w 100"/>
                  <a:gd name="T51" fmla="*/ 109 h 145"/>
                  <a:gd name="T52" fmla="*/ 0 w 100"/>
                  <a:gd name="T53" fmla="*/ 90 h 145"/>
                  <a:gd name="T54" fmla="*/ 0 w 100"/>
                  <a:gd name="T55" fmla="*/ 75 h 145"/>
                  <a:gd name="T56" fmla="*/ 3 w 100"/>
                  <a:gd name="T57" fmla="*/ 60 h 145"/>
                  <a:gd name="T58" fmla="*/ 6 w 100"/>
                  <a:gd name="T59" fmla="*/ 47 h 145"/>
                  <a:gd name="T60" fmla="*/ 13 w 100"/>
                  <a:gd name="T61" fmla="*/ 34 h 145"/>
                  <a:gd name="T62" fmla="*/ 19 w 100"/>
                  <a:gd name="T63" fmla="*/ 24 h 145"/>
                  <a:gd name="T64" fmla="*/ 29 w 100"/>
                  <a:gd name="T65" fmla="*/ 15 h 145"/>
                  <a:gd name="T66" fmla="*/ 39 w 100"/>
                  <a:gd name="T67" fmla="*/ 8 h 145"/>
                  <a:gd name="T68" fmla="*/ 48 w 100"/>
                  <a:gd name="T69" fmla="*/ 3 h 145"/>
                  <a:gd name="T70" fmla="*/ 66 w 100"/>
                  <a:gd name="T71" fmla="*/ 0 h 145"/>
                  <a:gd name="T72" fmla="*/ 73 w 100"/>
                  <a:gd name="T73" fmla="*/ 0 h 145"/>
                  <a:gd name="T74" fmla="*/ 79 w 100"/>
                  <a:gd name="T75" fmla="*/ 1 h 145"/>
                  <a:gd name="T76" fmla="*/ 89 w 100"/>
                  <a:gd name="T77" fmla="*/ 10 h 145"/>
                  <a:gd name="T78" fmla="*/ 95 w 100"/>
                  <a:gd name="T79" fmla="*/ 21 h 145"/>
                  <a:gd name="T80" fmla="*/ 97 w 100"/>
                  <a:gd name="T81" fmla="*/ 29 h 145"/>
                  <a:gd name="T82" fmla="*/ 99 w 100"/>
                  <a:gd name="T83" fmla="*/ 39 h 145"/>
                  <a:gd name="T84" fmla="*/ 100 w 100"/>
                  <a:gd name="T85" fmla="*/ 62 h 145"/>
                  <a:gd name="T86" fmla="*/ 100 w 100"/>
                  <a:gd name="T87" fmla="*/ 65 h 145"/>
                  <a:gd name="T88" fmla="*/ 100 w 100"/>
                  <a:gd name="T89" fmla="*/ 68 h 145"/>
                  <a:gd name="T90" fmla="*/ 66 w 100"/>
                  <a:gd name="T91" fmla="*/ 55 h 145"/>
                  <a:gd name="T92" fmla="*/ 65 w 100"/>
                  <a:gd name="T93" fmla="*/ 44 h 145"/>
                  <a:gd name="T94" fmla="*/ 61 w 100"/>
                  <a:gd name="T95" fmla="*/ 36 h 145"/>
                  <a:gd name="T96" fmla="*/ 56 w 100"/>
                  <a:gd name="T97" fmla="*/ 32 h 145"/>
                  <a:gd name="T98" fmla="*/ 50 w 100"/>
                  <a:gd name="T99" fmla="*/ 32 h 145"/>
                  <a:gd name="T100" fmla="*/ 44 w 100"/>
                  <a:gd name="T101" fmla="*/ 37 h 145"/>
                  <a:gd name="T102" fmla="*/ 37 w 100"/>
                  <a:gd name="T103" fmla="*/ 47 h 145"/>
                  <a:gd name="T104" fmla="*/ 35 w 100"/>
                  <a:gd name="T105" fmla="*/ 55 h 145"/>
                  <a:gd name="T106" fmla="*/ 34 w 100"/>
                  <a:gd name="T107" fmla="*/ 67 h 145"/>
                  <a:gd name="T108" fmla="*/ 50 w 100"/>
                  <a:gd name="T109" fmla="*/ 60 h 145"/>
                  <a:gd name="T110" fmla="*/ 66 w 100"/>
                  <a:gd name="T111" fmla="*/ 55 h 14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
                  <a:gd name="T169" fmla="*/ 0 h 145"/>
                  <a:gd name="T170" fmla="*/ 100 w 100"/>
                  <a:gd name="T171" fmla="*/ 145 h 14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 h="145">
                    <a:moveTo>
                      <a:pt x="100" y="68"/>
                    </a:moveTo>
                    <a:lnTo>
                      <a:pt x="68" y="80"/>
                    </a:lnTo>
                    <a:lnTo>
                      <a:pt x="34" y="91"/>
                    </a:lnTo>
                    <a:lnTo>
                      <a:pt x="35" y="101"/>
                    </a:lnTo>
                    <a:lnTo>
                      <a:pt x="39" y="108"/>
                    </a:lnTo>
                    <a:lnTo>
                      <a:pt x="44" y="113"/>
                    </a:lnTo>
                    <a:lnTo>
                      <a:pt x="50" y="113"/>
                    </a:lnTo>
                    <a:lnTo>
                      <a:pt x="55" y="109"/>
                    </a:lnTo>
                    <a:lnTo>
                      <a:pt x="60" y="104"/>
                    </a:lnTo>
                    <a:lnTo>
                      <a:pt x="63" y="101"/>
                    </a:lnTo>
                    <a:lnTo>
                      <a:pt x="66" y="95"/>
                    </a:lnTo>
                    <a:lnTo>
                      <a:pt x="82" y="91"/>
                    </a:lnTo>
                    <a:lnTo>
                      <a:pt x="99" y="88"/>
                    </a:lnTo>
                    <a:lnTo>
                      <a:pt x="90" y="109"/>
                    </a:lnTo>
                    <a:lnTo>
                      <a:pt x="86" y="117"/>
                    </a:lnTo>
                    <a:lnTo>
                      <a:pt x="81" y="124"/>
                    </a:lnTo>
                    <a:lnTo>
                      <a:pt x="76" y="129"/>
                    </a:lnTo>
                    <a:lnTo>
                      <a:pt x="68" y="134"/>
                    </a:lnTo>
                    <a:lnTo>
                      <a:pt x="50" y="142"/>
                    </a:lnTo>
                    <a:lnTo>
                      <a:pt x="42" y="145"/>
                    </a:lnTo>
                    <a:lnTo>
                      <a:pt x="34" y="145"/>
                    </a:lnTo>
                    <a:lnTo>
                      <a:pt x="22" y="144"/>
                    </a:lnTo>
                    <a:lnTo>
                      <a:pt x="18" y="142"/>
                    </a:lnTo>
                    <a:lnTo>
                      <a:pt x="13" y="137"/>
                    </a:lnTo>
                    <a:lnTo>
                      <a:pt x="6" y="126"/>
                    </a:lnTo>
                    <a:lnTo>
                      <a:pt x="1" y="109"/>
                    </a:lnTo>
                    <a:lnTo>
                      <a:pt x="0" y="90"/>
                    </a:lnTo>
                    <a:lnTo>
                      <a:pt x="0" y="75"/>
                    </a:lnTo>
                    <a:lnTo>
                      <a:pt x="3" y="60"/>
                    </a:lnTo>
                    <a:lnTo>
                      <a:pt x="6" y="47"/>
                    </a:lnTo>
                    <a:lnTo>
                      <a:pt x="13" y="34"/>
                    </a:lnTo>
                    <a:lnTo>
                      <a:pt x="19" y="24"/>
                    </a:lnTo>
                    <a:lnTo>
                      <a:pt x="29" y="15"/>
                    </a:lnTo>
                    <a:lnTo>
                      <a:pt x="39" y="8"/>
                    </a:lnTo>
                    <a:lnTo>
                      <a:pt x="48" y="3"/>
                    </a:lnTo>
                    <a:lnTo>
                      <a:pt x="66" y="0"/>
                    </a:lnTo>
                    <a:lnTo>
                      <a:pt x="73" y="0"/>
                    </a:lnTo>
                    <a:lnTo>
                      <a:pt x="79" y="1"/>
                    </a:lnTo>
                    <a:lnTo>
                      <a:pt x="89" y="10"/>
                    </a:lnTo>
                    <a:lnTo>
                      <a:pt x="95" y="21"/>
                    </a:lnTo>
                    <a:lnTo>
                      <a:pt x="97" y="29"/>
                    </a:lnTo>
                    <a:lnTo>
                      <a:pt x="99" y="39"/>
                    </a:lnTo>
                    <a:lnTo>
                      <a:pt x="100" y="62"/>
                    </a:lnTo>
                    <a:lnTo>
                      <a:pt x="100" y="65"/>
                    </a:lnTo>
                    <a:lnTo>
                      <a:pt x="100" y="68"/>
                    </a:lnTo>
                    <a:close/>
                    <a:moveTo>
                      <a:pt x="66" y="55"/>
                    </a:moveTo>
                    <a:lnTo>
                      <a:pt x="65" y="44"/>
                    </a:lnTo>
                    <a:lnTo>
                      <a:pt x="61" y="36"/>
                    </a:lnTo>
                    <a:lnTo>
                      <a:pt x="56" y="32"/>
                    </a:lnTo>
                    <a:lnTo>
                      <a:pt x="50" y="32"/>
                    </a:lnTo>
                    <a:lnTo>
                      <a:pt x="44" y="37"/>
                    </a:lnTo>
                    <a:lnTo>
                      <a:pt x="37" y="47"/>
                    </a:lnTo>
                    <a:lnTo>
                      <a:pt x="35" y="55"/>
                    </a:lnTo>
                    <a:lnTo>
                      <a:pt x="34" y="67"/>
                    </a:lnTo>
                    <a:lnTo>
                      <a:pt x="50" y="60"/>
                    </a:lnTo>
                    <a:lnTo>
                      <a:pt x="66" y="55"/>
                    </a:lnTo>
                    <a:close/>
                  </a:path>
                </a:pathLst>
              </a:custGeom>
              <a:solidFill>
                <a:srgbClr val="FFFFCC"/>
              </a:solidFill>
              <a:ln w="15875">
                <a:solidFill>
                  <a:srgbClr val="FFFFCC"/>
                </a:solidFill>
                <a:round/>
                <a:headEnd/>
                <a:tailEnd/>
              </a:ln>
            </p:spPr>
            <p:txBody>
              <a:bodyPr/>
              <a:lstStyle/>
              <a:p>
                <a:endParaRPr lang="en-US"/>
              </a:p>
            </p:txBody>
          </p:sp>
        </p:grpSp>
        <p:grpSp>
          <p:nvGrpSpPr>
            <p:cNvPr id="7" name="Group 44"/>
            <p:cNvGrpSpPr>
              <a:grpSpLocks/>
            </p:cNvGrpSpPr>
            <p:nvPr/>
          </p:nvGrpSpPr>
          <p:grpSpPr bwMode="auto">
            <a:xfrm>
              <a:off x="1823" y="2352"/>
              <a:ext cx="683" cy="735"/>
              <a:chOff x="1823" y="2352"/>
              <a:chExt cx="683" cy="735"/>
            </a:xfrm>
          </p:grpSpPr>
          <p:sp>
            <p:nvSpPr>
              <p:cNvPr id="7179" name="Freeform 45"/>
              <p:cNvSpPr>
                <a:spLocks noEditPoints="1"/>
              </p:cNvSpPr>
              <p:nvPr/>
            </p:nvSpPr>
            <p:spPr bwMode="auto">
              <a:xfrm>
                <a:off x="1823" y="2352"/>
                <a:ext cx="224" cy="160"/>
              </a:xfrm>
              <a:custGeom>
                <a:avLst/>
                <a:gdLst>
                  <a:gd name="T0" fmla="*/ 0 w 224"/>
                  <a:gd name="T1" fmla="*/ 62 h 160"/>
                  <a:gd name="T2" fmla="*/ 84 w 224"/>
                  <a:gd name="T3" fmla="*/ 31 h 160"/>
                  <a:gd name="T4" fmla="*/ 168 w 224"/>
                  <a:gd name="T5" fmla="*/ 0 h 160"/>
                  <a:gd name="T6" fmla="*/ 190 w 224"/>
                  <a:gd name="T7" fmla="*/ 26 h 160"/>
                  <a:gd name="T8" fmla="*/ 211 w 224"/>
                  <a:gd name="T9" fmla="*/ 52 h 160"/>
                  <a:gd name="T10" fmla="*/ 215 w 224"/>
                  <a:gd name="T11" fmla="*/ 58 h 160"/>
                  <a:gd name="T12" fmla="*/ 220 w 224"/>
                  <a:gd name="T13" fmla="*/ 63 h 160"/>
                  <a:gd name="T14" fmla="*/ 224 w 224"/>
                  <a:gd name="T15" fmla="*/ 75 h 160"/>
                  <a:gd name="T16" fmla="*/ 224 w 224"/>
                  <a:gd name="T17" fmla="*/ 85 h 160"/>
                  <a:gd name="T18" fmla="*/ 219 w 224"/>
                  <a:gd name="T19" fmla="*/ 93 h 160"/>
                  <a:gd name="T20" fmla="*/ 209 w 224"/>
                  <a:gd name="T21" fmla="*/ 101 h 160"/>
                  <a:gd name="T22" fmla="*/ 194 w 224"/>
                  <a:gd name="T23" fmla="*/ 107 h 160"/>
                  <a:gd name="T24" fmla="*/ 181 w 224"/>
                  <a:gd name="T25" fmla="*/ 111 h 160"/>
                  <a:gd name="T26" fmla="*/ 167 w 224"/>
                  <a:gd name="T27" fmla="*/ 112 h 160"/>
                  <a:gd name="T28" fmla="*/ 156 w 224"/>
                  <a:gd name="T29" fmla="*/ 111 h 160"/>
                  <a:gd name="T30" fmla="*/ 143 w 224"/>
                  <a:gd name="T31" fmla="*/ 109 h 160"/>
                  <a:gd name="T32" fmla="*/ 136 w 224"/>
                  <a:gd name="T33" fmla="*/ 106 h 160"/>
                  <a:gd name="T34" fmla="*/ 128 w 224"/>
                  <a:gd name="T35" fmla="*/ 101 h 160"/>
                  <a:gd name="T36" fmla="*/ 128 w 224"/>
                  <a:gd name="T37" fmla="*/ 111 h 160"/>
                  <a:gd name="T38" fmla="*/ 126 w 224"/>
                  <a:gd name="T39" fmla="*/ 114 h 160"/>
                  <a:gd name="T40" fmla="*/ 123 w 224"/>
                  <a:gd name="T41" fmla="*/ 119 h 160"/>
                  <a:gd name="T42" fmla="*/ 120 w 224"/>
                  <a:gd name="T43" fmla="*/ 124 h 160"/>
                  <a:gd name="T44" fmla="*/ 115 w 224"/>
                  <a:gd name="T45" fmla="*/ 127 h 160"/>
                  <a:gd name="T46" fmla="*/ 97 w 224"/>
                  <a:gd name="T47" fmla="*/ 143 h 160"/>
                  <a:gd name="T48" fmla="*/ 79 w 224"/>
                  <a:gd name="T49" fmla="*/ 160 h 160"/>
                  <a:gd name="T50" fmla="*/ 50 w 224"/>
                  <a:gd name="T51" fmla="*/ 125 h 160"/>
                  <a:gd name="T52" fmla="*/ 70 w 224"/>
                  <a:gd name="T53" fmla="*/ 107 h 160"/>
                  <a:gd name="T54" fmla="*/ 89 w 224"/>
                  <a:gd name="T55" fmla="*/ 89 h 160"/>
                  <a:gd name="T56" fmla="*/ 96 w 224"/>
                  <a:gd name="T57" fmla="*/ 83 h 160"/>
                  <a:gd name="T58" fmla="*/ 97 w 224"/>
                  <a:gd name="T59" fmla="*/ 80 h 160"/>
                  <a:gd name="T60" fmla="*/ 97 w 224"/>
                  <a:gd name="T61" fmla="*/ 75 h 160"/>
                  <a:gd name="T62" fmla="*/ 96 w 224"/>
                  <a:gd name="T63" fmla="*/ 70 h 160"/>
                  <a:gd name="T64" fmla="*/ 96 w 224"/>
                  <a:gd name="T65" fmla="*/ 70 h 160"/>
                  <a:gd name="T66" fmla="*/ 94 w 224"/>
                  <a:gd name="T67" fmla="*/ 68 h 160"/>
                  <a:gd name="T68" fmla="*/ 60 w 224"/>
                  <a:gd name="T69" fmla="*/ 81 h 160"/>
                  <a:gd name="T70" fmla="*/ 24 w 224"/>
                  <a:gd name="T71" fmla="*/ 93 h 160"/>
                  <a:gd name="T72" fmla="*/ 13 w 224"/>
                  <a:gd name="T73" fmla="*/ 78 h 160"/>
                  <a:gd name="T74" fmla="*/ 0 w 224"/>
                  <a:gd name="T75" fmla="*/ 62 h 160"/>
                  <a:gd name="T76" fmla="*/ 125 w 224"/>
                  <a:gd name="T77" fmla="*/ 57 h 160"/>
                  <a:gd name="T78" fmla="*/ 131 w 224"/>
                  <a:gd name="T79" fmla="*/ 63 h 160"/>
                  <a:gd name="T80" fmla="*/ 136 w 224"/>
                  <a:gd name="T81" fmla="*/ 68 h 160"/>
                  <a:gd name="T82" fmla="*/ 139 w 224"/>
                  <a:gd name="T83" fmla="*/ 71 h 160"/>
                  <a:gd name="T84" fmla="*/ 144 w 224"/>
                  <a:gd name="T85" fmla="*/ 76 h 160"/>
                  <a:gd name="T86" fmla="*/ 149 w 224"/>
                  <a:gd name="T87" fmla="*/ 78 h 160"/>
                  <a:gd name="T88" fmla="*/ 154 w 224"/>
                  <a:gd name="T89" fmla="*/ 80 h 160"/>
                  <a:gd name="T90" fmla="*/ 160 w 224"/>
                  <a:gd name="T91" fmla="*/ 80 h 160"/>
                  <a:gd name="T92" fmla="*/ 165 w 224"/>
                  <a:gd name="T93" fmla="*/ 78 h 160"/>
                  <a:gd name="T94" fmla="*/ 172 w 224"/>
                  <a:gd name="T95" fmla="*/ 75 h 160"/>
                  <a:gd name="T96" fmla="*/ 175 w 224"/>
                  <a:gd name="T97" fmla="*/ 73 h 160"/>
                  <a:gd name="T98" fmla="*/ 175 w 224"/>
                  <a:gd name="T99" fmla="*/ 70 h 160"/>
                  <a:gd name="T100" fmla="*/ 175 w 224"/>
                  <a:gd name="T101" fmla="*/ 65 h 160"/>
                  <a:gd name="T102" fmla="*/ 170 w 224"/>
                  <a:gd name="T103" fmla="*/ 57 h 160"/>
                  <a:gd name="T104" fmla="*/ 165 w 224"/>
                  <a:gd name="T105" fmla="*/ 50 h 160"/>
                  <a:gd name="T106" fmla="*/ 160 w 224"/>
                  <a:gd name="T107" fmla="*/ 44 h 160"/>
                  <a:gd name="T108" fmla="*/ 143 w 224"/>
                  <a:gd name="T109" fmla="*/ 50 h 160"/>
                  <a:gd name="T110" fmla="*/ 125 w 224"/>
                  <a:gd name="T111" fmla="*/ 57 h 1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4"/>
                  <a:gd name="T169" fmla="*/ 0 h 160"/>
                  <a:gd name="T170" fmla="*/ 224 w 224"/>
                  <a:gd name="T171" fmla="*/ 160 h 16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4" h="160">
                    <a:moveTo>
                      <a:pt x="0" y="62"/>
                    </a:moveTo>
                    <a:lnTo>
                      <a:pt x="84" y="31"/>
                    </a:lnTo>
                    <a:lnTo>
                      <a:pt x="168" y="0"/>
                    </a:lnTo>
                    <a:lnTo>
                      <a:pt x="190" y="26"/>
                    </a:lnTo>
                    <a:lnTo>
                      <a:pt x="211" y="52"/>
                    </a:lnTo>
                    <a:lnTo>
                      <a:pt x="215" y="58"/>
                    </a:lnTo>
                    <a:lnTo>
                      <a:pt x="220" y="63"/>
                    </a:lnTo>
                    <a:lnTo>
                      <a:pt x="224" y="75"/>
                    </a:lnTo>
                    <a:lnTo>
                      <a:pt x="224" y="85"/>
                    </a:lnTo>
                    <a:lnTo>
                      <a:pt x="219" y="93"/>
                    </a:lnTo>
                    <a:lnTo>
                      <a:pt x="209" y="101"/>
                    </a:lnTo>
                    <a:lnTo>
                      <a:pt x="194" y="107"/>
                    </a:lnTo>
                    <a:lnTo>
                      <a:pt x="181" y="111"/>
                    </a:lnTo>
                    <a:lnTo>
                      <a:pt x="167" y="112"/>
                    </a:lnTo>
                    <a:lnTo>
                      <a:pt x="156" y="111"/>
                    </a:lnTo>
                    <a:lnTo>
                      <a:pt x="143" y="109"/>
                    </a:lnTo>
                    <a:lnTo>
                      <a:pt x="136" y="106"/>
                    </a:lnTo>
                    <a:lnTo>
                      <a:pt x="128" y="101"/>
                    </a:lnTo>
                    <a:lnTo>
                      <a:pt x="128" y="111"/>
                    </a:lnTo>
                    <a:lnTo>
                      <a:pt x="126" y="114"/>
                    </a:lnTo>
                    <a:lnTo>
                      <a:pt x="123" y="119"/>
                    </a:lnTo>
                    <a:lnTo>
                      <a:pt x="120" y="124"/>
                    </a:lnTo>
                    <a:lnTo>
                      <a:pt x="115" y="127"/>
                    </a:lnTo>
                    <a:lnTo>
                      <a:pt x="97" y="143"/>
                    </a:lnTo>
                    <a:lnTo>
                      <a:pt x="79" y="160"/>
                    </a:lnTo>
                    <a:lnTo>
                      <a:pt x="50" y="125"/>
                    </a:lnTo>
                    <a:lnTo>
                      <a:pt x="70" y="107"/>
                    </a:lnTo>
                    <a:lnTo>
                      <a:pt x="89" y="89"/>
                    </a:lnTo>
                    <a:lnTo>
                      <a:pt x="96" y="83"/>
                    </a:lnTo>
                    <a:lnTo>
                      <a:pt x="97" y="80"/>
                    </a:lnTo>
                    <a:lnTo>
                      <a:pt x="97" y="75"/>
                    </a:lnTo>
                    <a:lnTo>
                      <a:pt x="96" y="70"/>
                    </a:lnTo>
                    <a:lnTo>
                      <a:pt x="94" y="68"/>
                    </a:lnTo>
                    <a:lnTo>
                      <a:pt x="60" y="81"/>
                    </a:lnTo>
                    <a:lnTo>
                      <a:pt x="24" y="93"/>
                    </a:lnTo>
                    <a:lnTo>
                      <a:pt x="13" y="78"/>
                    </a:lnTo>
                    <a:lnTo>
                      <a:pt x="0" y="62"/>
                    </a:lnTo>
                    <a:close/>
                    <a:moveTo>
                      <a:pt x="125" y="57"/>
                    </a:moveTo>
                    <a:lnTo>
                      <a:pt x="131" y="63"/>
                    </a:lnTo>
                    <a:lnTo>
                      <a:pt x="136" y="68"/>
                    </a:lnTo>
                    <a:lnTo>
                      <a:pt x="139" y="71"/>
                    </a:lnTo>
                    <a:lnTo>
                      <a:pt x="144" y="76"/>
                    </a:lnTo>
                    <a:lnTo>
                      <a:pt x="149" y="78"/>
                    </a:lnTo>
                    <a:lnTo>
                      <a:pt x="154" y="80"/>
                    </a:lnTo>
                    <a:lnTo>
                      <a:pt x="160" y="80"/>
                    </a:lnTo>
                    <a:lnTo>
                      <a:pt x="165" y="78"/>
                    </a:lnTo>
                    <a:lnTo>
                      <a:pt x="172" y="75"/>
                    </a:lnTo>
                    <a:lnTo>
                      <a:pt x="175" y="73"/>
                    </a:lnTo>
                    <a:lnTo>
                      <a:pt x="175" y="70"/>
                    </a:lnTo>
                    <a:lnTo>
                      <a:pt x="175" y="65"/>
                    </a:lnTo>
                    <a:lnTo>
                      <a:pt x="170" y="57"/>
                    </a:lnTo>
                    <a:lnTo>
                      <a:pt x="165" y="50"/>
                    </a:lnTo>
                    <a:lnTo>
                      <a:pt x="160" y="44"/>
                    </a:lnTo>
                    <a:lnTo>
                      <a:pt x="143" y="50"/>
                    </a:lnTo>
                    <a:lnTo>
                      <a:pt x="125" y="57"/>
                    </a:lnTo>
                    <a:close/>
                  </a:path>
                </a:pathLst>
              </a:custGeom>
              <a:solidFill>
                <a:srgbClr val="FFFFCC"/>
              </a:solidFill>
              <a:ln w="15875">
                <a:solidFill>
                  <a:srgbClr val="FFFFCC"/>
                </a:solidFill>
                <a:round/>
                <a:headEnd/>
                <a:tailEnd/>
              </a:ln>
            </p:spPr>
            <p:txBody>
              <a:bodyPr/>
              <a:lstStyle/>
              <a:p>
                <a:endParaRPr lang="en-US"/>
              </a:p>
            </p:txBody>
          </p:sp>
          <p:sp>
            <p:nvSpPr>
              <p:cNvPr id="7180" name="Freeform 46"/>
              <p:cNvSpPr>
                <a:spLocks noEditPoints="1"/>
              </p:cNvSpPr>
              <p:nvPr/>
            </p:nvSpPr>
            <p:spPr bwMode="auto">
              <a:xfrm>
                <a:off x="1922" y="2484"/>
                <a:ext cx="150" cy="100"/>
              </a:xfrm>
              <a:custGeom>
                <a:avLst/>
                <a:gdLst>
                  <a:gd name="T0" fmla="*/ 97 w 150"/>
                  <a:gd name="T1" fmla="*/ 95 h 100"/>
                  <a:gd name="T2" fmla="*/ 76 w 150"/>
                  <a:gd name="T3" fmla="*/ 67 h 100"/>
                  <a:gd name="T4" fmla="*/ 53 w 150"/>
                  <a:gd name="T5" fmla="*/ 39 h 100"/>
                  <a:gd name="T6" fmla="*/ 48 w 150"/>
                  <a:gd name="T7" fmla="*/ 42 h 100"/>
                  <a:gd name="T8" fmla="*/ 44 w 150"/>
                  <a:gd name="T9" fmla="*/ 44 h 100"/>
                  <a:gd name="T10" fmla="*/ 39 w 150"/>
                  <a:gd name="T11" fmla="*/ 49 h 100"/>
                  <a:gd name="T12" fmla="*/ 37 w 150"/>
                  <a:gd name="T13" fmla="*/ 55 h 100"/>
                  <a:gd name="T14" fmla="*/ 39 w 150"/>
                  <a:gd name="T15" fmla="*/ 62 h 100"/>
                  <a:gd name="T16" fmla="*/ 44 w 150"/>
                  <a:gd name="T17" fmla="*/ 65 h 100"/>
                  <a:gd name="T18" fmla="*/ 48 w 150"/>
                  <a:gd name="T19" fmla="*/ 69 h 100"/>
                  <a:gd name="T20" fmla="*/ 53 w 150"/>
                  <a:gd name="T21" fmla="*/ 70 h 100"/>
                  <a:gd name="T22" fmla="*/ 61 w 150"/>
                  <a:gd name="T23" fmla="*/ 70 h 100"/>
                  <a:gd name="T24" fmla="*/ 69 w 150"/>
                  <a:gd name="T25" fmla="*/ 85 h 100"/>
                  <a:gd name="T26" fmla="*/ 78 w 150"/>
                  <a:gd name="T27" fmla="*/ 100 h 100"/>
                  <a:gd name="T28" fmla="*/ 57 w 150"/>
                  <a:gd name="T29" fmla="*/ 98 h 100"/>
                  <a:gd name="T30" fmla="*/ 40 w 150"/>
                  <a:gd name="T31" fmla="*/ 93 h 100"/>
                  <a:gd name="T32" fmla="*/ 32 w 150"/>
                  <a:gd name="T33" fmla="*/ 90 h 100"/>
                  <a:gd name="T34" fmla="*/ 26 w 150"/>
                  <a:gd name="T35" fmla="*/ 85 h 100"/>
                  <a:gd name="T36" fmla="*/ 11 w 150"/>
                  <a:gd name="T37" fmla="*/ 72 h 100"/>
                  <a:gd name="T38" fmla="*/ 6 w 150"/>
                  <a:gd name="T39" fmla="*/ 65 h 100"/>
                  <a:gd name="T40" fmla="*/ 3 w 150"/>
                  <a:gd name="T41" fmla="*/ 59 h 100"/>
                  <a:gd name="T42" fmla="*/ 0 w 150"/>
                  <a:gd name="T43" fmla="*/ 46 h 100"/>
                  <a:gd name="T44" fmla="*/ 3 w 150"/>
                  <a:gd name="T45" fmla="*/ 36 h 100"/>
                  <a:gd name="T46" fmla="*/ 6 w 150"/>
                  <a:gd name="T47" fmla="*/ 31 h 100"/>
                  <a:gd name="T48" fmla="*/ 11 w 150"/>
                  <a:gd name="T49" fmla="*/ 24 h 100"/>
                  <a:gd name="T50" fmla="*/ 18 w 150"/>
                  <a:gd name="T51" fmla="*/ 20 h 100"/>
                  <a:gd name="T52" fmla="*/ 24 w 150"/>
                  <a:gd name="T53" fmla="*/ 15 h 100"/>
                  <a:gd name="T54" fmla="*/ 42 w 150"/>
                  <a:gd name="T55" fmla="*/ 6 h 100"/>
                  <a:gd name="T56" fmla="*/ 57 w 150"/>
                  <a:gd name="T57" fmla="*/ 3 h 100"/>
                  <a:gd name="T58" fmla="*/ 69 w 150"/>
                  <a:gd name="T59" fmla="*/ 0 h 100"/>
                  <a:gd name="T60" fmla="*/ 97 w 150"/>
                  <a:gd name="T61" fmla="*/ 0 h 100"/>
                  <a:gd name="T62" fmla="*/ 110 w 150"/>
                  <a:gd name="T63" fmla="*/ 3 h 100"/>
                  <a:gd name="T64" fmla="*/ 121 w 150"/>
                  <a:gd name="T65" fmla="*/ 8 h 100"/>
                  <a:gd name="T66" fmla="*/ 131 w 150"/>
                  <a:gd name="T67" fmla="*/ 16 h 100"/>
                  <a:gd name="T68" fmla="*/ 139 w 150"/>
                  <a:gd name="T69" fmla="*/ 24 h 100"/>
                  <a:gd name="T70" fmla="*/ 144 w 150"/>
                  <a:gd name="T71" fmla="*/ 31 h 100"/>
                  <a:gd name="T72" fmla="*/ 147 w 150"/>
                  <a:gd name="T73" fmla="*/ 38 h 100"/>
                  <a:gd name="T74" fmla="*/ 150 w 150"/>
                  <a:gd name="T75" fmla="*/ 51 h 100"/>
                  <a:gd name="T76" fmla="*/ 149 w 150"/>
                  <a:gd name="T77" fmla="*/ 57 h 100"/>
                  <a:gd name="T78" fmla="*/ 147 w 150"/>
                  <a:gd name="T79" fmla="*/ 62 h 100"/>
                  <a:gd name="T80" fmla="*/ 137 w 150"/>
                  <a:gd name="T81" fmla="*/ 73 h 100"/>
                  <a:gd name="T82" fmla="*/ 131 w 150"/>
                  <a:gd name="T83" fmla="*/ 78 h 100"/>
                  <a:gd name="T84" fmla="*/ 123 w 150"/>
                  <a:gd name="T85" fmla="*/ 83 h 100"/>
                  <a:gd name="T86" fmla="*/ 103 w 150"/>
                  <a:gd name="T87" fmla="*/ 91 h 100"/>
                  <a:gd name="T88" fmla="*/ 100 w 150"/>
                  <a:gd name="T89" fmla="*/ 93 h 100"/>
                  <a:gd name="T90" fmla="*/ 97 w 150"/>
                  <a:gd name="T91" fmla="*/ 95 h 100"/>
                  <a:gd name="T92" fmla="*/ 97 w 150"/>
                  <a:gd name="T93" fmla="*/ 57 h 100"/>
                  <a:gd name="T94" fmla="*/ 103 w 150"/>
                  <a:gd name="T95" fmla="*/ 55 h 100"/>
                  <a:gd name="T96" fmla="*/ 108 w 150"/>
                  <a:gd name="T97" fmla="*/ 52 h 100"/>
                  <a:gd name="T98" fmla="*/ 113 w 150"/>
                  <a:gd name="T99" fmla="*/ 46 h 100"/>
                  <a:gd name="T100" fmla="*/ 115 w 150"/>
                  <a:gd name="T101" fmla="*/ 41 h 100"/>
                  <a:gd name="T102" fmla="*/ 112 w 150"/>
                  <a:gd name="T103" fmla="*/ 36 h 100"/>
                  <a:gd name="T104" fmla="*/ 105 w 150"/>
                  <a:gd name="T105" fmla="*/ 29 h 100"/>
                  <a:gd name="T106" fmla="*/ 94 w 150"/>
                  <a:gd name="T107" fmla="*/ 28 h 100"/>
                  <a:gd name="T108" fmla="*/ 86 w 150"/>
                  <a:gd name="T109" fmla="*/ 28 h 100"/>
                  <a:gd name="T110" fmla="*/ 76 w 150"/>
                  <a:gd name="T111" fmla="*/ 31 h 100"/>
                  <a:gd name="T112" fmla="*/ 87 w 150"/>
                  <a:gd name="T113" fmla="*/ 44 h 100"/>
                  <a:gd name="T114" fmla="*/ 97 w 150"/>
                  <a:gd name="T115" fmla="*/ 57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0"/>
                  <a:gd name="T175" fmla="*/ 0 h 100"/>
                  <a:gd name="T176" fmla="*/ 150 w 15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0" h="100">
                    <a:moveTo>
                      <a:pt x="97" y="95"/>
                    </a:moveTo>
                    <a:lnTo>
                      <a:pt x="76" y="67"/>
                    </a:lnTo>
                    <a:lnTo>
                      <a:pt x="53" y="39"/>
                    </a:lnTo>
                    <a:lnTo>
                      <a:pt x="48" y="42"/>
                    </a:lnTo>
                    <a:lnTo>
                      <a:pt x="44" y="44"/>
                    </a:lnTo>
                    <a:lnTo>
                      <a:pt x="39" y="49"/>
                    </a:lnTo>
                    <a:lnTo>
                      <a:pt x="37" y="55"/>
                    </a:lnTo>
                    <a:lnTo>
                      <a:pt x="39" y="62"/>
                    </a:lnTo>
                    <a:lnTo>
                      <a:pt x="44" y="65"/>
                    </a:lnTo>
                    <a:lnTo>
                      <a:pt x="48" y="69"/>
                    </a:lnTo>
                    <a:lnTo>
                      <a:pt x="53" y="70"/>
                    </a:lnTo>
                    <a:lnTo>
                      <a:pt x="61" y="70"/>
                    </a:lnTo>
                    <a:lnTo>
                      <a:pt x="69" y="85"/>
                    </a:lnTo>
                    <a:lnTo>
                      <a:pt x="78" y="100"/>
                    </a:lnTo>
                    <a:lnTo>
                      <a:pt x="57" y="98"/>
                    </a:lnTo>
                    <a:lnTo>
                      <a:pt x="40" y="93"/>
                    </a:lnTo>
                    <a:lnTo>
                      <a:pt x="32" y="90"/>
                    </a:lnTo>
                    <a:lnTo>
                      <a:pt x="26" y="85"/>
                    </a:lnTo>
                    <a:lnTo>
                      <a:pt x="11" y="72"/>
                    </a:lnTo>
                    <a:lnTo>
                      <a:pt x="6" y="65"/>
                    </a:lnTo>
                    <a:lnTo>
                      <a:pt x="3" y="59"/>
                    </a:lnTo>
                    <a:lnTo>
                      <a:pt x="0" y="46"/>
                    </a:lnTo>
                    <a:lnTo>
                      <a:pt x="3" y="36"/>
                    </a:lnTo>
                    <a:lnTo>
                      <a:pt x="6" y="31"/>
                    </a:lnTo>
                    <a:lnTo>
                      <a:pt x="11" y="24"/>
                    </a:lnTo>
                    <a:lnTo>
                      <a:pt x="18" y="20"/>
                    </a:lnTo>
                    <a:lnTo>
                      <a:pt x="24" y="15"/>
                    </a:lnTo>
                    <a:lnTo>
                      <a:pt x="42" y="6"/>
                    </a:lnTo>
                    <a:lnTo>
                      <a:pt x="57" y="3"/>
                    </a:lnTo>
                    <a:lnTo>
                      <a:pt x="69" y="0"/>
                    </a:lnTo>
                    <a:lnTo>
                      <a:pt x="97" y="0"/>
                    </a:lnTo>
                    <a:lnTo>
                      <a:pt x="110" y="3"/>
                    </a:lnTo>
                    <a:lnTo>
                      <a:pt x="121" y="8"/>
                    </a:lnTo>
                    <a:lnTo>
                      <a:pt x="131" y="16"/>
                    </a:lnTo>
                    <a:lnTo>
                      <a:pt x="139" y="24"/>
                    </a:lnTo>
                    <a:lnTo>
                      <a:pt x="144" y="31"/>
                    </a:lnTo>
                    <a:lnTo>
                      <a:pt x="147" y="38"/>
                    </a:lnTo>
                    <a:lnTo>
                      <a:pt x="150" y="51"/>
                    </a:lnTo>
                    <a:lnTo>
                      <a:pt x="149" y="57"/>
                    </a:lnTo>
                    <a:lnTo>
                      <a:pt x="147" y="62"/>
                    </a:lnTo>
                    <a:lnTo>
                      <a:pt x="137" y="73"/>
                    </a:lnTo>
                    <a:lnTo>
                      <a:pt x="131" y="78"/>
                    </a:lnTo>
                    <a:lnTo>
                      <a:pt x="123" y="83"/>
                    </a:lnTo>
                    <a:lnTo>
                      <a:pt x="103" y="91"/>
                    </a:lnTo>
                    <a:lnTo>
                      <a:pt x="100" y="93"/>
                    </a:lnTo>
                    <a:lnTo>
                      <a:pt x="97" y="95"/>
                    </a:lnTo>
                    <a:close/>
                    <a:moveTo>
                      <a:pt x="97" y="57"/>
                    </a:moveTo>
                    <a:lnTo>
                      <a:pt x="103" y="55"/>
                    </a:lnTo>
                    <a:lnTo>
                      <a:pt x="108" y="52"/>
                    </a:lnTo>
                    <a:lnTo>
                      <a:pt x="113" y="46"/>
                    </a:lnTo>
                    <a:lnTo>
                      <a:pt x="115" y="41"/>
                    </a:lnTo>
                    <a:lnTo>
                      <a:pt x="112" y="36"/>
                    </a:lnTo>
                    <a:lnTo>
                      <a:pt x="105" y="29"/>
                    </a:lnTo>
                    <a:lnTo>
                      <a:pt x="94" y="28"/>
                    </a:lnTo>
                    <a:lnTo>
                      <a:pt x="86" y="28"/>
                    </a:lnTo>
                    <a:lnTo>
                      <a:pt x="76" y="31"/>
                    </a:lnTo>
                    <a:lnTo>
                      <a:pt x="87" y="44"/>
                    </a:lnTo>
                    <a:lnTo>
                      <a:pt x="97" y="57"/>
                    </a:lnTo>
                    <a:close/>
                  </a:path>
                </a:pathLst>
              </a:custGeom>
              <a:solidFill>
                <a:srgbClr val="FFFFCC"/>
              </a:solidFill>
              <a:ln w="15875">
                <a:solidFill>
                  <a:srgbClr val="FFFFCC"/>
                </a:solidFill>
                <a:round/>
                <a:headEnd/>
                <a:tailEnd/>
              </a:ln>
            </p:spPr>
            <p:txBody>
              <a:bodyPr/>
              <a:lstStyle/>
              <a:p>
                <a:endParaRPr lang="en-US"/>
              </a:p>
            </p:txBody>
          </p:sp>
          <p:sp>
            <p:nvSpPr>
              <p:cNvPr id="7181" name="Freeform 47"/>
              <p:cNvSpPr>
                <a:spLocks/>
              </p:cNvSpPr>
              <p:nvPr/>
            </p:nvSpPr>
            <p:spPr bwMode="auto">
              <a:xfrm>
                <a:off x="1996" y="2575"/>
                <a:ext cx="153" cy="100"/>
              </a:xfrm>
              <a:custGeom>
                <a:avLst/>
                <a:gdLst>
                  <a:gd name="T0" fmla="*/ 75 w 153"/>
                  <a:gd name="T1" fmla="*/ 71 h 100"/>
                  <a:gd name="T2" fmla="*/ 83 w 153"/>
                  <a:gd name="T3" fmla="*/ 84 h 100"/>
                  <a:gd name="T4" fmla="*/ 91 w 153"/>
                  <a:gd name="T5" fmla="*/ 98 h 100"/>
                  <a:gd name="T6" fmla="*/ 76 w 153"/>
                  <a:gd name="T7" fmla="*/ 100 h 100"/>
                  <a:gd name="T8" fmla="*/ 62 w 153"/>
                  <a:gd name="T9" fmla="*/ 100 h 100"/>
                  <a:gd name="T10" fmla="*/ 49 w 153"/>
                  <a:gd name="T11" fmla="*/ 97 h 100"/>
                  <a:gd name="T12" fmla="*/ 36 w 153"/>
                  <a:gd name="T13" fmla="*/ 94 h 100"/>
                  <a:gd name="T14" fmla="*/ 25 w 153"/>
                  <a:gd name="T15" fmla="*/ 87 h 100"/>
                  <a:gd name="T16" fmla="*/ 13 w 153"/>
                  <a:gd name="T17" fmla="*/ 76 h 100"/>
                  <a:gd name="T18" fmla="*/ 7 w 153"/>
                  <a:gd name="T19" fmla="*/ 64 h 100"/>
                  <a:gd name="T20" fmla="*/ 2 w 153"/>
                  <a:gd name="T21" fmla="*/ 56 h 100"/>
                  <a:gd name="T22" fmla="*/ 0 w 153"/>
                  <a:gd name="T23" fmla="*/ 46 h 100"/>
                  <a:gd name="T24" fmla="*/ 4 w 153"/>
                  <a:gd name="T25" fmla="*/ 38 h 100"/>
                  <a:gd name="T26" fmla="*/ 8 w 153"/>
                  <a:gd name="T27" fmla="*/ 30 h 100"/>
                  <a:gd name="T28" fmla="*/ 15 w 153"/>
                  <a:gd name="T29" fmla="*/ 22 h 100"/>
                  <a:gd name="T30" fmla="*/ 26 w 153"/>
                  <a:gd name="T31" fmla="*/ 15 h 100"/>
                  <a:gd name="T32" fmla="*/ 34 w 153"/>
                  <a:gd name="T33" fmla="*/ 12 h 100"/>
                  <a:gd name="T34" fmla="*/ 42 w 153"/>
                  <a:gd name="T35" fmla="*/ 9 h 100"/>
                  <a:gd name="T36" fmla="*/ 60 w 153"/>
                  <a:gd name="T37" fmla="*/ 4 h 100"/>
                  <a:gd name="T38" fmla="*/ 76 w 153"/>
                  <a:gd name="T39" fmla="*/ 0 h 100"/>
                  <a:gd name="T40" fmla="*/ 88 w 153"/>
                  <a:gd name="T41" fmla="*/ 0 h 100"/>
                  <a:gd name="T42" fmla="*/ 99 w 153"/>
                  <a:gd name="T43" fmla="*/ 2 h 100"/>
                  <a:gd name="T44" fmla="*/ 109 w 153"/>
                  <a:gd name="T45" fmla="*/ 5 h 100"/>
                  <a:gd name="T46" fmla="*/ 119 w 153"/>
                  <a:gd name="T47" fmla="*/ 9 h 100"/>
                  <a:gd name="T48" fmla="*/ 130 w 153"/>
                  <a:gd name="T49" fmla="*/ 15 h 100"/>
                  <a:gd name="T50" fmla="*/ 140 w 153"/>
                  <a:gd name="T51" fmla="*/ 27 h 100"/>
                  <a:gd name="T52" fmla="*/ 146 w 153"/>
                  <a:gd name="T53" fmla="*/ 35 h 100"/>
                  <a:gd name="T54" fmla="*/ 151 w 153"/>
                  <a:gd name="T55" fmla="*/ 43 h 100"/>
                  <a:gd name="T56" fmla="*/ 153 w 153"/>
                  <a:gd name="T57" fmla="*/ 51 h 100"/>
                  <a:gd name="T58" fmla="*/ 151 w 153"/>
                  <a:gd name="T59" fmla="*/ 58 h 100"/>
                  <a:gd name="T60" fmla="*/ 149 w 153"/>
                  <a:gd name="T61" fmla="*/ 64 h 100"/>
                  <a:gd name="T62" fmla="*/ 144 w 153"/>
                  <a:gd name="T63" fmla="*/ 71 h 100"/>
                  <a:gd name="T64" fmla="*/ 138 w 153"/>
                  <a:gd name="T65" fmla="*/ 76 h 100"/>
                  <a:gd name="T66" fmla="*/ 130 w 153"/>
                  <a:gd name="T67" fmla="*/ 82 h 100"/>
                  <a:gd name="T68" fmla="*/ 117 w 153"/>
                  <a:gd name="T69" fmla="*/ 71 h 100"/>
                  <a:gd name="T70" fmla="*/ 104 w 153"/>
                  <a:gd name="T71" fmla="*/ 58 h 100"/>
                  <a:gd name="T72" fmla="*/ 109 w 153"/>
                  <a:gd name="T73" fmla="*/ 54 h 100"/>
                  <a:gd name="T74" fmla="*/ 112 w 153"/>
                  <a:gd name="T75" fmla="*/ 49 h 100"/>
                  <a:gd name="T76" fmla="*/ 112 w 153"/>
                  <a:gd name="T77" fmla="*/ 45 h 100"/>
                  <a:gd name="T78" fmla="*/ 109 w 153"/>
                  <a:gd name="T79" fmla="*/ 40 h 100"/>
                  <a:gd name="T80" fmla="*/ 102 w 153"/>
                  <a:gd name="T81" fmla="*/ 33 h 100"/>
                  <a:gd name="T82" fmla="*/ 91 w 153"/>
                  <a:gd name="T83" fmla="*/ 31 h 100"/>
                  <a:gd name="T84" fmla="*/ 78 w 153"/>
                  <a:gd name="T85" fmla="*/ 33 h 100"/>
                  <a:gd name="T86" fmla="*/ 63 w 153"/>
                  <a:gd name="T87" fmla="*/ 36 h 100"/>
                  <a:gd name="T88" fmla="*/ 55 w 153"/>
                  <a:gd name="T89" fmla="*/ 40 h 100"/>
                  <a:gd name="T90" fmla="*/ 51 w 153"/>
                  <a:gd name="T91" fmla="*/ 43 h 100"/>
                  <a:gd name="T92" fmla="*/ 46 w 153"/>
                  <a:gd name="T93" fmla="*/ 46 h 100"/>
                  <a:gd name="T94" fmla="*/ 44 w 153"/>
                  <a:gd name="T95" fmla="*/ 49 h 100"/>
                  <a:gd name="T96" fmla="*/ 42 w 153"/>
                  <a:gd name="T97" fmla="*/ 56 h 100"/>
                  <a:gd name="T98" fmla="*/ 44 w 153"/>
                  <a:gd name="T99" fmla="*/ 62 h 100"/>
                  <a:gd name="T100" fmla="*/ 49 w 153"/>
                  <a:gd name="T101" fmla="*/ 67 h 100"/>
                  <a:gd name="T102" fmla="*/ 57 w 153"/>
                  <a:gd name="T103" fmla="*/ 71 h 100"/>
                  <a:gd name="T104" fmla="*/ 65 w 153"/>
                  <a:gd name="T105" fmla="*/ 71 h 100"/>
                  <a:gd name="T106" fmla="*/ 75 w 153"/>
                  <a:gd name="T107" fmla="*/ 71 h 1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3"/>
                  <a:gd name="T163" fmla="*/ 0 h 100"/>
                  <a:gd name="T164" fmla="*/ 153 w 153"/>
                  <a:gd name="T165" fmla="*/ 100 h 1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3" h="100">
                    <a:moveTo>
                      <a:pt x="75" y="71"/>
                    </a:moveTo>
                    <a:lnTo>
                      <a:pt x="83" y="84"/>
                    </a:lnTo>
                    <a:lnTo>
                      <a:pt x="91" y="98"/>
                    </a:lnTo>
                    <a:lnTo>
                      <a:pt x="76" y="100"/>
                    </a:lnTo>
                    <a:lnTo>
                      <a:pt x="62" y="100"/>
                    </a:lnTo>
                    <a:lnTo>
                      <a:pt x="49" y="97"/>
                    </a:lnTo>
                    <a:lnTo>
                      <a:pt x="36" y="94"/>
                    </a:lnTo>
                    <a:lnTo>
                      <a:pt x="25" y="87"/>
                    </a:lnTo>
                    <a:lnTo>
                      <a:pt x="13" y="76"/>
                    </a:lnTo>
                    <a:lnTo>
                      <a:pt x="7" y="64"/>
                    </a:lnTo>
                    <a:lnTo>
                      <a:pt x="2" y="56"/>
                    </a:lnTo>
                    <a:lnTo>
                      <a:pt x="0" y="46"/>
                    </a:lnTo>
                    <a:lnTo>
                      <a:pt x="4" y="38"/>
                    </a:lnTo>
                    <a:lnTo>
                      <a:pt x="8" y="30"/>
                    </a:lnTo>
                    <a:lnTo>
                      <a:pt x="15" y="22"/>
                    </a:lnTo>
                    <a:lnTo>
                      <a:pt x="26" y="15"/>
                    </a:lnTo>
                    <a:lnTo>
                      <a:pt x="34" y="12"/>
                    </a:lnTo>
                    <a:lnTo>
                      <a:pt x="42" y="9"/>
                    </a:lnTo>
                    <a:lnTo>
                      <a:pt x="60" y="4"/>
                    </a:lnTo>
                    <a:lnTo>
                      <a:pt x="76" y="0"/>
                    </a:lnTo>
                    <a:lnTo>
                      <a:pt x="88" y="0"/>
                    </a:lnTo>
                    <a:lnTo>
                      <a:pt x="99" y="2"/>
                    </a:lnTo>
                    <a:lnTo>
                      <a:pt x="109" y="5"/>
                    </a:lnTo>
                    <a:lnTo>
                      <a:pt x="119" y="9"/>
                    </a:lnTo>
                    <a:lnTo>
                      <a:pt x="130" y="15"/>
                    </a:lnTo>
                    <a:lnTo>
                      <a:pt x="140" y="27"/>
                    </a:lnTo>
                    <a:lnTo>
                      <a:pt x="146" y="35"/>
                    </a:lnTo>
                    <a:lnTo>
                      <a:pt x="151" y="43"/>
                    </a:lnTo>
                    <a:lnTo>
                      <a:pt x="153" y="51"/>
                    </a:lnTo>
                    <a:lnTo>
                      <a:pt x="151" y="58"/>
                    </a:lnTo>
                    <a:lnTo>
                      <a:pt x="149" y="64"/>
                    </a:lnTo>
                    <a:lnTo>
                      <a:pt x="144" y="71"/>
                    </a:lnTo>
                    <a:lnTo>
                      <a:pt x="138" y="76"/>
                    </a:lnTo>
                    <a:lnTo>
                      <a:pt x="130" y="82"/>
                    </a:lnTo>
                    <a:lnTo>
                      <a:pt x="117" y="71"/>
                    </a:lnTo>
                    <a:lnTo>
                      <a:pt x="104" y="58"/>
                    </a:lnTo>
                    <a:lnTo>
                      <a:pt x="109" y="54"/>
                    </a:lnTo>
                    <a:lnTo>
                      <a:pt x="112" y="49"/>
                    </a:lnTo>
                    <a:lnTo>
                      <a:pt x="112" y="45"/>
                    </a:lnTo>
                    <a:lnTo>
                      <a:pt x="109" y="40"/>
                    </a:lnTo>
                    <a:lnTo>
                      <a:pt x="102" y="33"/>
                    </a:lnTo>
                    <a:lnTo>
                      <a:pt x="91" y="31"/>
                    </a:lnTo>
                    <a:lnTo>
                      <a:pt x="78" y="33"/>
                    </a:lnTo>
                    <a:lnTo>
                      <a:pt x="63" y="36"/>
                    </a:lnTo>
                    <a:lnTo>
                      <a:pt x="55" y="40"/>
                    </a:lnTo>
                    <a:lnTo>
                      <a:pt x="51" y="43"/>
                    </a:lnTo>
                    <a:lnTo>
                      <a:pt x="46" y="46"/>
                    </a:lnTo>
                    <a:lnTo>
                      <a:pt x="44" y="49"/>
                    </a:lnTo>
                    <a:lnTo>
                      <a:pt x="42" y="56"/>
                    </a:lnTo>
                    <a:lnTo>
                      <a:pt x="44" y="62"/>
                    </a:lnTo>
                    <a:lnTo>
                      <a:pt x="49" y="67"/>
                    </a:lnTo>
                    <a:lnTo>
                      <a:pt x="57" y="71"/>
                    </a:lnTo>
                    <a:lnTo>
                      <a:pt x="65" y="71"/>
                    </a:lnTo>
                    <a:lnTo>
                      <a:pt x="75" y="71"/>
                    </a:lnTo>
                    <a:close/>
                  </a:path>
                </a:pathLst>
              </a:custGeom>
              <a:solidFill>
                <a:srgbClr val="FFFFCC"/>
              </a:solidFill>
              <a:ln w="15875">
                <a:solidFill>
                  <a:srgbClr val="FFFFCC"/>
                </a:solidFill>
                <a:round/>
                <a:headEnd/>
                <a:tailEnd/>
              </a:ln>
            </p:spPr>
            <p:txBody>
              <a:bodyPr/>
              <a:lstStyle/>
              <a:p>
                <a:endParaRPr lang="en-US"/>
              </a:p>
            </p:txBody>
          </p:sp>
          <p:sp>
            <p:nvSpPr>
              <p:cNvPr id="7182" name="Freeform 48"/>
              <p:cNvSpPr>
                <a:spLocks noEditPoints="1"/>
              </p:cNvSpPr>
              <p:nvPr/>
            </p:nvSpPr>
            <p:spPr bwMode="auto">
              <a:xfrm>
                <a:off x="2072" y="2669"/>
                <a:ext cx="148" cy="96"/>
              </a:xfrm>
              <a:custGeom>
                <a:avLst/>
                <a:gdLst>
                  <a:gd name="T0" fmla="*/ 41 w 148"/>
                  <a:gd name="T1" fmla="*/ 8 h 96"/>
                  <a:gd name="T2" fmla="*/ 54 w 148"/>
                  <a:gd name="T3" fmla="*/ 3 h 96"/>
                  <a:gd name="T4" fmla="*/ 68 w 148"/>
                  <a:gd name="T5" fmla="*/ 0 h 96"/>
                  <a:gd name="T6" fmla="*/ 83 w 148"/>
                  <a:gd name="T7" fmla="*/ 0 h 96"/>
                  <a:gd name="T8" fmla="*/ 96 w 148"/>
                  <a:gd name="T9" fmla="*/ 1 h 96"/>
                  <a:gd name="T10" fmla="*/ 109 w 148"/>
                  <a:gd name="T11" fmla="*/ 4 h 96"/>
                  <a:gd name="T12" fmla="*/ 120 w 148"/>
                  <a:gd name="T13" fmla="*/ 9 h 96"/>
                  <a:gd name="T14" fmla="*/ 130 w 148"/>
                  <a:gd name="T15" fmla="*/ 16 h 96"/>
                  <a:gd name="T16" fmla="*/ 138 w 148"/>
                  <a:gd name="T17" fmla="*/ 24 h 96"/>
                  <a:gd name="T18" fmla="*/ 145 w 148"/>
                  <a:gd name="T19" fmla="*/ 35 h 96"/>
                  <a:gd name="T20" fmla="*/ 148 w 148"/>
                  <a:gd name="T21" fmla="*/ 45 h 96"/>
                  <a:gd name="T22" fmla="*/ 148 w 148"/>
                  <a:gd name="T23" fmla="*/ 55 h 96"/>
                  <a:gd name="T24" fmla="*/ 143 w 148"/>
                  <a:gd name="T25" fmla="*/ 65 h 96"/>
                  <a:gd name="T26" fmla="*/ 136 w 148"/>
                  <a:gd name="T27" fmla="*/ 71 h 96"/>
                  <a:gd name="T28" fmla="*/ 130 w 148"/>
                  <a:gd name="T29" fmla="*/ 78 h 96"/>
                  <a:gd name="T30" fmla="*/ 120 w 148"/>
                  <a:gd name="T31" fmla="*/ 84 h 96"/>
                  <a:gd name="T32" fmla="*/ 107 w 148"/>
                  <a:gd name="T33" fmla="*/ 89 h 96"/>
                  <a:gd name="T34" fmla="*/ 94 w 148"/>
                  <a:gd name="T35" fmla="*/ 93 h 96"/>
                  <a:gd name="T36" fmla="*/ 80 w 148"/>
                  <a:gd name="T37" fmla="*/ 96 h 96"/>
                  <a:gd name="T38" fmla="*/ 52 w 148"/>
                  <a:gd name="T39" fmla="*/ 96 h 96"/>
                  <a:gd name="T40" fmla="*/ 39 w 148"/>
                  <a:gd name="T41" fmla="*/ 93 h 96"/>
                  <a:gd name="T42" fmla="*/ 30 w 148"/>
                  <a:gd name="T43" fmla="*/ 88 h 96"/>
                  <a:gd name="T44" fmla="*/ 20 w 148"/>
                  <a:gd name="T45" fmla="*/ 80 h 96"/>
                  <a:gd name="T46" fmla="*/ 10 w 148"/>
                  <a:gd name="T47" fmla="*/ 71 h 96"/>
                  <a:gd name="T48" fmla="*/ 4 w 148"/>
                  <a:gd name="T49" fmla="*/ 63 h 96"/>
                  <a:gd name="T50" fmla="*/ 2 w 148"/>
                  <a:gd name="T51" fmla="*/ 55 h 96"/>
                  <a:gd name="T52" fmla="*/ 0 w 148"/>
                  <a:gd name="T53" fmla="*/ 47 h 96"/>
                  <a:gd name="T54" fmla="*/ 2 w 148"/>
                  <a:gd name="T55" fmla="*/ 39 h 96"/>
                  <a:gd name="T56" fmla="*/ 9 w 148"/>
                  <a:gd name="T57" fmla="*/ 29 h 96"/>
                  <a:gd name="T58" fmla="*/ 17 w 148"/>
                  <a:gd name="T59" fmla="*/ 21 h 96"/>
                  <a:gd name="T60" fmla="*/ 26 w 148"/>
                  <a:gd name="T61" fmla="*/ 13 h 96"/>
                  <a:gd name="T62" fmla="*/ 41 w 148"/>
                  <a:gd name="T63" fmla="*/ 8 h 96"/>
                  <a:gd name="T64" fmla="*/ 64 w 148"/>
                  <a:gd name="T65" fmla="*/ 34 h 96"/>
                  <a:gd name="T66" fmla="*/ 55 w 148"/>
                  <a:gd name="T67" fmla="*/ 37 h 96"/>
                  <a:gd name="T68" fmla="*/ 51 w 148"/>
                  <a:gd name="T69" fmla="*/ 40 h 96"/>
                  <a:gd name="T70" fmla="*/ 43 w 148"/>
                  <a:gd name="T71" fmla="*/ 47 h 96"/>
                  <a:gd name="T72" fmla="*/ 41 w 148"/>
                  <a:gd name="T73" fmla="*/ 53 h 96"/>
                  <a:gd name="T74" fmla="*/ 43 w 148"/>
                  <a:gd name="T75" fmla="*/ 60 h 96"/>
                  <a:gd name="T76" fmla="*/ 49 w 148"/>
                  <a:gd name="T77" fmla="*/ 65 h 96"/>
                  <a:gd name="T78" fmla="*/ 57 w 148"/>
                  <a:gd name="T79" fmla="*/ 66 h 96"/>
                  <a:gd name="T80" fmla="*/ 70 w 148"/>
                  <a:gd name="T81" fmla="*/ 66 h 96"/>
                  <a:gd name="T82" fmla="*/ 86 w 148"/>
                  <a:gd name="T83" fmla="*/ 62 h 96"/>
                  <a:gd name="T84" fmla="*/ 99 w 148"/>
                  <a:gd name="T85" fmla="*/ 55 h 96"/>
                  <a:gd name="T86" fmla="*/ 106 w 148"/>
                  <a:gd name="T87" fmla="*/ 49 h 96"/>
                  <a:gd name="T88" fmla="*/ 109 w 148"/>
                  <a:gd name="T89" fmla="*/ 44 h 96"/>
                  <a:gd name="T90" fmla="*/ 106 w 148"/>
                  <a:gd name="T91" fmla="*/ 37 h 96"/>
                  <a:gd name="T92" fmla="*/ 99 w 148"/>
                  <a:gd name="T93" fmla="*/ 32 h 96"/>
                  <a:gd name="T94" fmla="*/ 91 w 148"/>
                  <a:gd name="T95" fmla="*/ 29 h 96"/>
                  <a:gd name="T96" fmla="*/ 78 w 148"/>
                  <a:gd name="T97" fmla="*/ 31 h 96"/>
                  <a:gd name="T98" fmla="*/ 64 w 148"/>
                  <a:gd name="T99" fmla="*/ 34 h 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
                  <a:gd name="T151" fmla="*/ 0 h 96"/>
                  <a:gd name="T152" fmla="*/ 148 w 148"/>
                  <a:gd name="T153" fmla="*/ 96 h 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 h="96">
                    <a:moveTo>
                      <a:pt x="41" y="8"/>
                    </a:moveTo>
                    <a:lnTo>
                      <a:pt x="54" y="3"/>
                    </a:lnTo>
                    <a:lnTo>
                      <a:pt x="68" y="0"/>
                    </a:lnTo>
                    <a:lnTo>
                      <a:pt x="83" y="0"/>
                    </a:lnTo>
                    <a:lnTo>
                      <a:pt x="96" y="1"/>
                    </a:lnTo>
                    <a:lnTo>
                      <a:pt x="109" y="4"/>
                    </a:lnTo>
                    <a:lnTo>
                      <a:pt x="120" y="9"/>
                    </a:lnTo>
                    <a:lnTo>
                      <a:pt x="130" y="16"/>
                    </a:lnTo>
                    <a:lnTo>
                      <a:pt x="138" y="24"/>
                    </a:lnTo>
                    <a:lnTo>
                      <a:pt x="145" y="35"/>
                    </a:lnTo>
                    <a:lnTo>
                      <a:pt x="148" y="45"/>
                    </a:lnTo>
                    <a:lnTo>
                      <a:pt x="148" y="55"/>
                    </a:lnTo>
                    <a:lnTo>
                      <a:pt x="143" y="65"/>
                    </a:lnTo>
                    <a:lnTo>
                      <a:pt x="136" y="71"/>
                    </a:lnTo>
                    <a:lnTo>
                      <a:pt x="130" y="78"/>
                    </a:lnTo>
                    <a:lnTo>
                      <a:pt x="120" y="84"/>
                    </a:lnTo>
                    <a:lnTo>
                      <a:pt x="107" y="89"/>
                    </a:lnTo>
                    <a:lnTo>
                      <a:pt x="94" y="93"/>
                    </a:lnTo>
                    <a:lnTo>
                      <a:pt x="80" y="96"/>
                    </a:lnTo>
                    <a:lnTo>
                      <a:pt x="52" y="96"/>
                    </a:lnTo>
                    <a:lnTo>
                      <a:pt x="39" y="93"/>
                    </a:lnTo>
                    <a:lnTo>
                      <a:pt x="30" y="88"/>
                    </a:lnTo>
                    <a:lnTo>
                      <a:pt x="20" y="80"/>
                    </a:lnTo>
                    <a:lnTo>
                      <a:pt x="10" y="71"/>
                    </a:lnTo>
                    <a:lnTo>
                      <a:pt x="4" y="63"/>
                    </a:lnTo>
                    <a:lnTo>
                      <a:pt x="2" y="55"/>
                    </a:lnTo>
                    <a:lnTo>
                      <a:pt x="0" y="47"/>
                    </a:lnTo>
                    <a:lnTo>
                      <a:pt x="2" y="39"/>
                    </a:lnTo>
                    <a:lnTo>
                      <a:pt x="9" y="29"/>
                    </a:lnTo>
                    <a:lnTo>
                      <a:pt x="17" y="21"/>
                    </a:lnTo>
                    <a:lnTo>
                      <a:pt x="26" y="13"/>
                    </a:lnTo>
                    <a:lnTo>
                      <a:pt x="41" y="8"/>
                    </a:lnTo>
                    <a:close/>
                    <a:moveTo>
                      <a:pt x="64" y="34"/>
                    </a:moveTo>
                    <a:lnTo>
                      <a:pt x="55" y="37"/>
                    </a:lnTo>
                    <a:lnTo>
                      <a:pt x="51" y="40"/>
                    </a:lnTo>
                    <a:lnTo>
                      <a:pt x="43" y="47"/>
                    </a:lnTo>
                    <a:lnTo>
                      <a:pt x="41" y="53"/>
                    </a:lnTo>
                    <a:lnTo>
                      <a:pt x="43" y="60"/>
                    </a:lnTo>
                    <a:lnTo>
                      <a:pt x="49" y="65"/>
                    </a:lnTo>
                    <a:lnTo>
                      <a:pt x="57" y="66"/>
                    </a:lnTo>
                    <a:lnTo>
                      <a:pt x="70" y="66"/>
                    </a:lnTo>
                    <a:lnTo>
                      <a:pt x="86" y="62"/>
                    </a:lnTo>
                    <a:lnTo>
                      <a:pt x="99" y="55"/>
                    </a:lnTo>
                    <a:lnTo>
                      <a:pt x="106" y="49"/>
                    </a:lnTo>
                    <a:lnTo>
                      <a:pt x="109" y="44"/>
                    </a:lnTo>
                    <a:lnTo>
                      <a:pt x="106" y="37"/>
                    </a:lnTo>
                    <a:lnTo>
                      <a:pt x="99" y="32"/>
                    </a:lnTo>
                    <a:lnTo>
                      <a:pt x="91" y="29"/>
                    </a:lnTo>
                    <a:lnTo>
                      <a:pt x="78" y="31"/>
                    </a:lnTo>
                    <a:lnTo>
                      <a:pt x="64" y="34"/>
                    </a:lnTo>
                    <a:close/>
                  </a:path>
                </a:pathLst>
              </a:custGeom>
              <a:solidFill>
                <a:srgbClr val="FFFFCC"/>
              </a:solidFill>
              <a:ln w="15875">
                <a:solidFill>
                  <a:srgbClr val="FFFFCC"/>
                </a:solidFill>
                <a:round/>
                <a:headEnd/>
                <a:tailEnd/>
              </a:ln>
            </p:spPr>
            <p:txBody>
              <a:bodyPr/>
              <a:lstStyle/>
              <a:p>
                <a:endParaRPr lang="en-US"/>
              </a:p>
            </p:txBody>
          </p:sp>
          <p:sp>
            <p:nvSpPr>
              <p:cNvPr id="7183" name="Freeform 49"/>
              <p:cNvSpPr>
                <a:spLocks/>
              </p:cNvSpPr>
              <p:nvPr/>
            </p:nvSpPr>
            <p:spPr bwMode="auto">
              <a:xfrm>
                <a:off x="2142" y="2737"/>
                <a:ext cx="167" cy="98"/>
              </a:xfrm>
              <a:custGeom>
                <a:avLst/>
                <a:gdLst>
                  <a:gd name="T0" fmla="*/ 99 w 167"/>
                  <a:gd name="T1" fmla="*/ 0 h 98"/>
                  <a:gd name="T2" fmla="*/ 110 w 167"/>
                  <a:gd name="T3" fmla="*/ 15 h 98"/>
                  <a:gd name="T4" fmla="*/ 121 w 167"/>
                  <a:gd name="T5" fmla="*/ 28 h 98"/>
                  <a:gd name="T6" fmla="*/ 89 w 167"/>
                  <a:gd name="T7" fmla="*/ 49 h 98"/>
                  <a:gd name="T8" fmla="*/ 55 w 167"/>
                  <a:gd name="T9" fmla="*/ 70 h 98"/>
                  <a:gd name="T10" fmla="*/ 100 w 167"/>
                  <a:gd name="T11" fmla="*/ 64 h 98"/>
                  <a:gd name="T12" fmla="*/ 146 w 167"/>
                  <a:gd name="T13" fmla="*/ 57 h 98"/>
                  <a:gd name="T14" fmla="*/ 157 w 167"/>
                  <a:gd name="T15" fmla="*/ 70 h 98"/>
                  <a:gd name="T16" fmla="*/ 167 w 167"/>
                  <a:gd name="T17" fmla="*/ 85 h 98"/>
                  <a:gd name="T18" fmla="*/ 94 w 167"/>
                  <a:gd name="T19" fmla="*/ 92 h 98"/>
                  <a:gd name="T20" fmla="*/ 21 w 167"/>
                  <a:gd name="T21" fmla="*/ 98 h 98"/>
                  <a:gd name="T22" fmla="*/ 11 w 167"/>
                  <a:gd name="T23" fmla="*/ 87 h 98"/>
                  <a:gd name="T24" fmla="*/ 0 w 167"/>
                  <a:gd name="T25" fmla="*/ 74 h 98"/>
                  <a:gd name="T26" fmla="*/ 50 w 167"/>
                  <a:gd name="T27" fmla="*/ 38 h 98"/>
                  <a:gd name="T28" fmla="*/ 99 w 167"/>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7"/>
                  <a:gd name="T46" fmla="*/ 0 h 98"/>
                  <a:gd name="T47" fmla="*/ 167 w 167"/>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7" h="98">
                    <a:moveTo>
                      <a:pt x="99" y="0"/>
                    </a:moveTo>
                    <a:lnTo>
                      <a:pt x="110" y="15"/>
                    </a:lnTo>
                    <a:lnTo>
                      <a:pt x="121" y="28"/>
                    </a:lnTo>
                    <a:lnTo>
                      <a:pt x="89" y="49"/>
                    </a:lnTo>
                    <a:lnTo>
                      <a:pt x="55" y="70"/>
                    </a:lnTo>
                    <a:lnTo>
                      <a:pt x="100" y="64"/>
                    </a:lnTo>
                    <a:lnTo>
                      <a:pt x="146" y="57"/>
                    </a:lnTo>
                    <a:lnTo>
                      <a:pt x="157" y="70"/>
                    </a:lnTo>
                    <a:lnTo>
                      <a:pt x="167" y="85"/>
                    </a:lnTo>
                    <a:lnTo>
                      <a:pt x="94" y="92"/>
                    </a:lnTo>
                    <a:lnTo>
                      <a:pt x="21" y="98"/>
                    </a:lnTo>
                    <a:lnTo>
                      <a:pt x="11" y="87"/>
                    </a:lnTo>
                    <a:lnTo>
                      <a:pt x="0" y="74"/>
                    </a:lnTo>
                    <a:lnTo>
                      <a:pt x="50" y="38"/>
                    </a:lnTo>
                    <a:lnTo>
                      <a:pt x="99" y="0"/>
                    </a:lnTo>
                    <a:close/>
                  </a:path>
                </a:pathLst>
              </a:custGeom>
              <a:solidFill>
                <a:srgbClr val="FFFFCC"/>
              </a:solidFill>
              <a:ln w="15875">
                <a:solidFill>
                  <a:srgbClr val="FFFFCC"/>
                </a:solidFill>
                <a:round/>
                <a:headEnd/>
                <a:tailEnd/>
              </a:ln>
            </p:spPr>
            <p:txBody>
              <a:bodyPr/>
              <a:lstStyle/>
              <a:p>
                <a:endParaRPr lang="en-US"/>
              </a:p>
            </p:txBody>
          </p:sp>
          <p:sp>
            <p:nvSpPr>
              <p:cNvPr id="7184" name="Freeform 50"/>
              <p:cNvSpPr>
                <a:spLocks noEditPoints="1"/>
              </p:cNvSpPr>
              <p:nvPr/>
            </p:nvSpPr>
            <p:spPr bwMode="auto">
              <a:xfrm>
                <a:off x="2207" y="2838"/>
                <a:ext cx="150" cy="100"/>
              </a:xfrm>
              <a:custGeom>
                <a:avLst/>
                <a:gdLst>
                  <a:gd name="T0" fmla="*/ 97 w 150"/>
                  <a:gd name="T1" fmla="*/ 95 h 100"/>
                  <a:gd name="T2" fmla="*/ 76 w 150"/>
                  <a:gd name="T3" fmla="*/ 67 h 100"/>
                  <a:gd name="T4" fmla="*/ 53 w 150"/>
                  <a:gd name="T5" fmla="*/ 40 h 100"/>
                  <a:gd name="T6" fmla="*/ 48 w 150"/>
                  <a:gd name="T7" fmla="*/ 43 h 100"/>
                  <a:gd name="T8" fmla="*/ 43 w 150"/>
                  <a:gd name="T9" fmla="*/ 44 h 100"/>
                  <a:gd name="T10" fmla="*/ 39 w 150"/>
                  <a:gd name="T11" fmla="*/ 49 h 100"/>
                  <a:gd name="T12" fmla="*/ 37 w 150"/>
                  <a:gd name="T13" fmla="*/ 56 h 100"/>
                  <a:gd name="T14" fmla="*/ 37 w 150"/>
                  <a:gd name="T15" fmla="*/ 59 h 100"/>
                  <a:gd name="T16" fmla="*/ 40 w 150"/>
                  <a:gd name="T17" fmla="*/ 62 h 100"/>
                  <a:gd name="T18" fmla="*/ 43 w 150"/>
                  <a:gd name="T19" fmla="*/ 66 h 100"/>
                  <a:gd name="T20" fmla="*/ 50 w 150"/>
                  <a:gd name="T21" fmla="*/ 69 h 100"/>
                  <a:gd name="T22" fmla="*/ 55 w 150"/>
                  <a:gd name="T23" fmla="*/ 71 h 100"/>
                  <a:gd name="T24" fmla="*/ 61 w 150"/>
                  <a:gd name="T25" fmla="*/ 71 h 100"/>
                  <a:gd name="T26" fmla="*/ 69 w 150"/>
                  <a:gd name="T27" fmla="*/ 85 h 100"/>
                  <a:gd name="T28" fmla="*/ 79 w 150"/>
                  <a:gd name="T29" fmla="*/ 100 h 100"/>
                  <a:gd name="T30" fmla="*/ 58 w 150"/>
                  <a:gd name="T31" fmla="*/ 98 h 100"/>
                  <a:gd name="T32" fmla="*/ 40 w 150"/>
                  <a:gd name="T33" fmla="*/ 93 h 100"/>
                  <a:gd name="T34" fmla="*/ 32 w 150"/>
                  <a:gd name="T35" fmla="*/ 90 h 100"/>
                  <a:gd name="T36" fmla="*/ 26 w 150"/>
                  <a:gd name="T37" fmla="*/ 85 h 100"/>
                  <a:gd name="T38" fmla="*/ 11 w 150"/>
                  <a:gd name="T39" fmla="*/ 72 h 100"/>
                  <a:gd name="T40" fmla="*/ 6 w 150"/>
                  <a:gd name="T41" fmla="*/ 66 h 100"/>
                  <a:gd name="T42" fmla="*/ 3 w 150"/>
                  <a:gd name="T43" fmla="*/ 59 h 100"/>
                  <a:gd name="T44" fmla="*/ 0 w 150"/>
                  <a:gd name="T45" fmla="*/ 46 h 100"/>
                  <a:gd name="T46" fmla="*/ 1 w 150"/>
                  <a:gd name="T47" fmla="*/ 41 h 100"/>
                  <a:gd name="T48" fmla="*/ 3 w 150"/>
                  <a:gd name="T49" fmla="*/ 36 h 100"/>
                  <a:gd name="T50" fmla="*/ 11 w 150"/>
                  <a:gd name="T51" fmla="*/ 25 h 100"/>
                  <a:gd name="T52" fmla="*/ 18 w 150"/>
                  <a:gd name="T53" fmla="*/ 20 h 100"/>
                  <a:gd name="T54" fmla="*/ 24 w 150"/>
                  <a:gd name="T55" fmla="*/ 15 h 100"/>
                  <a:gd name="T56" fmla="*/ 42 w 150"/>
                  <a:gd name="T57" fmla="*/ 7 h 100"/>
                  <a:gd name="T58" fmla="*/ 56 w 150"/>
                  <a:gd name="T59" fmla="*/ 4 h 100"/>
                  <a:gd name="T60" fmla="*/ 69 w 150"/>
                  <a:gd name="T61" fmla="*/ 0 h 100"/>
                  <a:gd name="T62" fmla="*/ 97 w 150"/>
                  <a:gd name="T63" fmla="*/ 0 h 100"/>
                  <a:gd name="T64" fmla="*/ 110 w 150"/>
                  <a:gd name="T65" fmla="*/ 4 h 100"/>
                  <a:gd name="T66" fmla="*/ 121 w 150"/>
                  <a:gd name="T67" fmla="*/ 9 h 100"/>
                  <a:gd name="T68" fmla="*/ 131 w 150"/>
                  <a:gd name="T69" fmla="*/ 17 h 100"/>
                  <a:gd name="T70" fmla="*/ 139 w 150"/>
                  <a:gd name="T71" fmla="*/ 25 h 100"/>
                  <a:gd name="T72" fmla="*/ 144 w 150"/>
                  <a:gd name="T73" fmla="*/ 31 h 100"/>
                  <a:gd name="T74" fmla="*/ 147 w 150"/>
                  <a:gd name="T75" fmla="*/ 38 h 100"/>
                  <a:gd name="T76" fmla="*/ 150 w 150"/>
                  <a:gd name="T77" fmla="*/ 51 h 100"/>
                  <a:gd name="T78" fmla="*/ 150 w 150"/>
                  <a:gd name="T79" fmla="*/ 58 h 100"/>
                  <a:gd name="T80" fmla="*/ 147 w 150"/>
                  <a:gd name="T81" fmla="*/ 62 h 100"/>
                  <a:gd name="T82" fmla="*/ 139 w 150"/>
                  <a:gd name="T83" fmla="*/ 74 h 100"/>
                  <a:gd name="T84" fmla="*/ 124 w 150"/>
                  <a:gd name="T85" fmla="*/ 84 h 100"/>
                  <a:gd name="T86" fmla="*/ 115 w 150"/>
                  <a:gd name="T87" fmla="*/ 89 h 100"/>
                  <a:gd name="T88" fmla="*/ 103 w 150"/>
                  <a:gd name="T89" fmla="*/ 92 h 100"/>
                  <a:gd name="T90" fmla="*/ 100 w 150"/>
                  <a:gd name="T91" fmla="*/ 93 h 100"/>
                  <a:gd name="T92" fmla="*/ 97 w 150"/>
                  <a:gd name="T93" fmla="*/ 95 h 100"/>
                  <a:gd name="T94" fmla="*/ 97 w 150"/>
                  <a:gd name="T95" fmla="*/ 58 h 100"/>
                  <a:gd name="T96" fmla="*/ 103 w 150"/>
                  <a:gd name="T97" fmla="*/ 56 h 100"/>
                  <a:gd name="T98" fmla="*/ 108 w 150"/>
                  <a:gd name="T99" fmla="*/ 53 h 100"/>
                  <a:gd name="T100" fmla="*/ 113 w 150"/>
                  <a:gd name="T101" fmla="*/ 46 h 100"/>
                  <a:gd name="T102" fmla="*/ 115 w 150"/>
                  <a:gd name="T103" fmla="*/ 41 h 100"/>
                  <a:gd name="T104" fmla="*/ 111 w 150"/>
                  <a:gd name="T105" fmla="*/ 35 h 100"/>
                  <a:gd name="T106" fmla="*/ 105 w 150"/>
                  <a:gd name="T107" fmla="*/ 30 h 100"/>
                  <a:gd name="T108" fmla="*/ 95 w 150"/>
                  <a:gd name="T109" fmla="*/ 28 h 100"/>
                  <a:gd name="T110" fmla="*/ 86 w 150"/>
                  <a:gd name="T111" fmla="*/ 28 h 100"/>
                  <a:gd name="T112" fmla="*/ 76 w 150"/>
                  <a:gd name="T113" fmla="*/ 31 h 100"/>
                  <a:gd name="T114" fmla="*/ 87 w 150"/>
                  <a:gd name="T115" fmla="*/ 44 h 100"/>
                  <a:gd name="T116" fmla="*/ 97 w 150"/>
                  <a:gd name="T117" fmla="*/ 58 h 1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0"/>
                  <a:gd name="T178" fmla="*/ 0 h 100"/>
                  <a:gd name="T179" fmla="*/ 150 w 150"/>
                  <a:gd name="T180" fmla="*/ 100 h 1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0" h="100">
                    <a:moveTo>
                      <a:pt x="97" y="95"/>
                    </a:moveTo>
                    <a:lnTo>
                      <a:pt x="76" y="67"/>
                    </a:lnTo>
                    <a:lnTo>
                      <a:pt x="53" y="40"/>
                    </a:lnTo>
                    <a:lnTo>
                      <a:pt x="48" y="43"/>
                    </a:lnTo>
                    <a:lnTo>
                      <a:pt x="43" y="44"/>
                    </a:lnTo>
                    <a:lnTo>
                      <a:pt x="39" y="49"/>
                    </a:lnTo>
                    <a:lnTo>
                      <a:pt x="37" y="56"/>
                    </a:lnTo>
                    <a:lnTo>
                      <a:pt x="37" y="59"/>
                    </a:lnTo>
                    <a:lnTo>
                      <a:pt x="40" y="62"/>
                    </a:lnTo>
                    <a:lnTo>
                      <a:pt x="43" y="66"/>
                    </a:lnTo>
                    <a:lnTo>
                      <a:pt x="50" y="69"/>
                    </a:lnTo>
                    <a:lnTo>
                      <a:pt x="55" y="71"/>
                    </a:lnTo>
                    <a:lnTo>
                      <a:pt x="61" y="71"/>
                    </a:lnTo>
                    <a:lnTo>
                      <a:pt x="69" y="85"/>
                    </a:lnTo>
                    <a:lnTo>
                      <a:pt x="79" y="100"/>
                    </a:lnTo>
                    <a:lnTo>
                      <a:pt x="58" y="98"/>
                    </a:lnTo>
                    <a:lnTo>
                      <a:pt x="40" y="93"/>
                    </a:lnTo>
                    <a:lnTo>
                      <a:pt x="32" y="90"/>
                    </a:lnTo>
                    <a:lnTo>
                      <a:pt x="26" y="85"/>
                    </a:lnTo>
                    <a:lnTo>
                      <a:pt x="11" y="72"/>
                    </a:lnTo>
                    <a:lnTo>
                      <a:pt x="6" y="66"/>
                    </a:lnTo>
                    <a:lnTo>
                      <a:pt x="3" y="59"/>
                    </a:lnTo>
                    <a:lnTo>
                      <a:pt x="0" y="46"/>
                    </a:lnTo>
                    <a:lnTo>
                      <a:pt x="1" y="41"/>
                    </a:lnTo>
                    <a:lnTo>
                      <a:pt x="3" y="36"/>
                    </a:lnTo>
                    <a:lnTo>
                      <a:pt x="11" y="25"/>
                    </a:lnTo>
                    <a:lnTo>
                      <a:pt x="18" y="20"/>
                    </a:lnTo>
                    <a:lnTo>
                      <a:pt x="24" y="15"/>
                    </a:lnTo>
                    <a:lnTo>
                      <a:pt x="42" y="7"/>
                    </a:lnTo>
                    <a:lnTo>
                      <a:pt x="56" y="4"/>
                    </a:lnTo>
                    <a:lnTo>
                      <a:pt x="69" y="0"/>
                    </a:lnTo>
                    <a:lnTo>
                      <a:pt x="97" y="0"/>
                    </a:lnTo>
                    <a:lnTo>
                      <a:pt x="110" y="4"/>
                    </a:lnTo>
                    <a:lnTo>
                      <a:pt x="121" y="9"/>
                    </a:lnTo>
                    <a:lnTo>
                      <a:pt x="131" y="17"/>
                    </a:lnTo>
                    <a:lnTo>
                      <a:pt x="139" y="25"/>
                    </a:lnTo>
                    <a:lnTo>
                      <a:pt x="144" y="31"/>
                    </a:lnTo>
                    <a:lnTo>
                      <a:pt x="147" y="38"/>
                    </a:lnTo>
                    <a:lnTo>
                      <a:pt x="150" y="51"/>
                    </a:lnTo>
                    <a:lnTo>
                      <a:pt x="150" y="58"/>
                    </a:lnTo>
                    <a:lnTo>
                      <a:pt x="147" y="62"/>
                    </a:lnTo>
                    <a:lnTo>
                      <a:pt x="139" y="74"/>
                    </a:lnTo>
                    <a:lnTo>
                      <a:pt x="124" y="84"/>
                    </a:lnTo>
                    <a:lnTo>
                      <a:pt x="115" y="89"/>
                    </a:lnTo>
                    <a:lnTo>
                      <a:pt x="103" y="92"/>
                    </a:lnTo>
                    <a:lnTo>
                      <a:pt x="100" y="93"/>
                    </a:lnTo>
                    <a:lnTo>
                      <a:pt x="97" y="95"/>
                    </a:lnTo>
                    <a:close/>
                    <a:moveTo>
                      <a:pt x="97" y="58"/>
                    </a:moveTo>
                    <a:lnTo>
                      <a:pt x="103" y="56"/>
                    </a:lnTo>
                    <a:lnTo>
                      <a:pt x="108" y="53"/>
                    </a:lnTo>
                    <a:lnTo>
                      <a:pt x="113" y="46"/>
                    </a:lnTo>
                    <a:lnTo>
                      <a:pt x="115" y="41"/>
                    </a:lnTo>
                    <a:lnTo>
                      <a:pt x="111" y="35"/>
                    </a:lnTo>
                    <a:lnTo>
                      <a:pt x="105" y="30"/>
                    </a:lnTo>
                    <a:lnTo>
                      <a:pt x="95" y="28"/>
                    </a:lnTo>
                    <a:lnTo>
                      <a:pt x="86" y="28"/>
                    </a:lnTo>
                    <a:lnTo>
                      <a:pt x="76" y="31"/>
                    </a:lnTo>
                    <a:lnTo>
                      <a:pt x="87" y="44"/>
                    </a:lnTo>
                    <a:lnTo>
                      <a:pt x="97" y="58"/>
                    </a:lnTo>
                    <a:close/>
                  </a:path>
                </a:pathLst>
              </a:custGeom>
              <a:solidFill>
                <a:srgbClr val="FFFFCC"/>
              </a:solidFill>
              <a:ln w="15875">
                <a:solidFill>
                  <a:srgbClr val="FFFFCC"/>
                </a:solidFill>
                <a:round/>
                <a:headEnd/>
                <a:tailEnd/>
              </a:ln>
            </p:spPr>
            <p:txBody>
              <a:bodyPr/>
              <a:lstStyle/>
              <a:p>
                <a:endParaRPr lang="en-US"/>
              </a:p>
            </p:txBody>
          </p:sp>
          <p:sp>
            <p:nvSpPr>
              <p:cNvPr id="7185" name="Freeform 51"/>
              <p:cNvSpPr>
                <a:spLocks/>
              </p:cNvSpPr>
              <p:nvPr/>
            </p:nvSpPr>
            <p:spPr bwMode="auto">
              <a:xfrm>
                <a:off x="2265" y="2918"/>
                <a:ext cx="165" cy="74"/>
              </a:xfrm>
              <a:custGeom>
                <a:avLst/>
                <a:gdLst>
                  <a:gd name="T0" fmla="*/ 123 w 165"/>
                  <a:gd name="T1" fmla="*/ 0 h 74"/>
                  <a:gd name="T2" fmla="*/ 133 w 165"/>
                  <a:gd name="T3" fmla="*/ 13 h 74"/>
                  <a:gd name="T4" fmla="*/ 144 w 165"/>
                  <a:gd name="T5" fmla="*/ 27 h 74"/>
                  <a:gd name="T6" fmla="*/ 133 w 165"/>
                  <a:gd name="T7" fmla="*/ 31 h 74"/>
                  <a:gd name="T8" fmla="*/ 123 w 165"/>
                  <a:gd name="T9" fmla="*/ 35 h 74"/>
                  <a:gd name="T10" fmla="*/ 138 w 165"/>
                  <a:gd name="T11" fmla="*/ 33 h 74"/>
                  <a:gd name="T12" fmla="*/ 147 w 165"/>
                  <a:gd name="T13" fmla="*/ 35 h 74"/>
                  <a:gd name="T14" fmla="*/ 154 w 165"/>
                  <a:gd name="T15" fmla="*/ 38 h 74"/>
                  <a:gd name="T16" fmla="*/ 160 w 165"/>
                  <a:gd name="T17" fmla="*/ 43 h 74"/>
                  <a:gd name="T18" fmla="*/ 164 w 165"/>
                  <a:gd name="T19" fmla="*/ 51 h 74"/>
                  <a:gd name="T20" fmla="*/ 165 w 165"/>
                  <a:gd name="T21" fmla="*/ 59 h 74"/>
                  <a:gd name="T22" fmla="*/ 144 w 165"/>
                  <a:gd name="T23" fmla="*/ 61 h 74"/>
                  <a:gd name="T24" fmla="*/ 125 w 165"/>
                  <a:gd name="T25" fmla="*/ 62 h 74"/>
                  <a:gd name="T26" fmla="*/ 123 w 165"/>
                  <a:gd name="T27" fmla="*/ 58 h 74"/>
                  <a:gd name="T28" fmla="*/ 121 w 165"/>
                  <a:gd name="T29" fmla="*/ 54 h 74"/>
                  <a:gd name="T30" fmla="*/ 115 w 165"/>
                  <a:gd name="T31" fmla="*/ 49 h 74"/>
                  <a:gd name="T32" fmla="*/ 107 w 165"/>
                  <a:gd name="T33" fmla="*/ 48 h 74"/>
                  <a:gd name="T34" fmla="*/ 99 w 165"/>
                  <a:gd name="T35" fmla="*/ 48 h 74"/>
                  <a:gd name="T36" fmla="*/ 89 w 165"/>
                  <a:gd name="T37" fmla="*/ 51 h 74"/>
                  <a:gd name="T38" fmla="*/ 76 w 165"/>
                  <a:gd name="T39" fmla="*/ 53 h 74"/>
                  <a:gd name="T40" fmla="*/ 63 w 165"/>
                  <a:gd name="T41" fmla="*/ 58 h 74"/>
                  <a:gd name="T42" fmla="*/ 44 w 165"/>
                  <a:gd name="T43" fmla="*/ 66 h 74"/>
                  <a:gd name="T44" fmla="*/ 23 w 165"/>
                  <a:gd name="T45" fmla="*/ 74 h 74"/>
                  <a:gd name="T46" fmla="*/ 11 w 165"/>
                  <a:gd name="T47" fmla="*/ 59 h 74"/>
                  <a:gd name="T48" fmla="*/ 0 w 165"/>
                  <a:gd name="T49" fmla="*/ 46 h 74"/>
                  <a:gd name="T50" fmla="*/ 62 w 165"/>
                  <a:gd name="T51" fmla="*/ 23 h 74"/>
                  <a:gd name="T52" fmla="*/ 123 w 165"/>
                  <a:gd name="T53" fmla="*/ 0 h 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5"/>
                  <a:gd name="T82" fmla="*/ 0 h 74"/>
                  <a:gd name="T83" fmla="*/ 165 w 165"/>
                  <a:gd name="T84" fmla="*/ 74 h 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5" h="74">
                    <a:moveTo>
                      <a:pt x="123" y="0"/>
                    </a:moveTo>
                    <a:lnTo>
                      <a:pt x="133" y="13"/>
                    </a:lnTo>
                    <a:lnTo>
                      <a:pt x="144" y="27"/>
                    </a:lnTo>
                    <a:lnTo>
                      <a:pt x="133" y="31"/>
                    </a:lnTo>
                    <a:lnTo>
                      <a:pt x="123" y="35"/>
                    </a:lnTo>
                    <a:lnTo>
                      <a:pt x="138" y="33"/>
                    </a:lnTo>
                    <a:lnTo>
                      <a:pt x="147" y="35"/>
                    </a:lnTo>
                    <a:lnTo>
                      <a:pt x="154" y="38"/>
                    </a:lnTo>
                    <a:lnTo>
                      <a:pt x="160" y="43"/>
                    </a:lnTo>
                    <a:lnTo>
                      <a:pt x="164" y="51"/>
                    </a:lnTo>
                    <a:lnTo>
                      <a:pt x="165" y="59"/>
                    </a:lnTo>
                    <a:lnTo>
                      <a:pt x="144" y="61"/>
                    </a:lnTo>
                    <a:lnTo>
                      <a:pt x="125" y="62"/>
                    </a:lnTo>
                    <a:lnTo>
                      <a:pt x="123" y="58"/>
                    </a:lnTo>
                    <a:lnTo>
                      <a:pt x="121" y="54"/>
                    </a:lnTo>
                    <a:lnTo>
                      <a:pt x="115" y="49"/>
                    </a:lnTo>
                    <a:lnTo>
                      <a:pt x="107" y="48"/>
                    </a:lnTo>
                    <a:lnTo>
                      <a:pt x="99" y="48"/>
                    </a:lnTo>
                    <a:lnTo>
                      <a:pt x="89" y="51"/>
                    </a:lnTo>
                    <a:lnTo>
                      <a:pt x="76" y="53"/>
                    </a:lnTo>
                    <a:lnTo>
                      <a:pt x="63" y="58"/>
                    </a:lnTo>
                    <a:lnTo>
                      <a:pt x="44" y="66"/>
                    </a:lnTo>
                    <a:lnTo>
                      <a:pt x="23" y="74"/>
                    </a:lnTo>
                    <a:lnTo>
                      <a:pt x="11" y="59"/>
                    </a:lnTo>
                    <a:lnTo>
                      <a:pt x="0" y="46"/>
                    </a:lnTo>
                    <a:lnTo>
                      <a:pt x="62" y="23"/>
                    </a:lnTo>
                    <a:lnTo>
                      <a:pt x="123" y="0"/>
                    </a:lnTo>
                    <a:close/>
                  </a:path>
                </a:pathLst>
              </a:custGeom>
              <a:solidFill>
                <a:srgbClr val="FFFFCC"/>
              </a:solidFill>
              <a:ln w="15875">
                <a:solidFill>
                  <a:srgbClr val="FFFFCC"/>
                </a:solidFill>
                <a:round/>
                <a:headEnd/>
                <a:tailEnd/>
              </a:ln>
            </p:spPr>
            <p:txBody>
              <a:bodyPr/>
              <a:lstStyle/>
              <a:p>
                <a:endParaRPr lang="en-US"/>
              </a:p>
            </p:txBody>
          </p:sp>
          <p:sp>
            <p:nvSpPr>
              <p:cNvPr id="7186" name="Freeform 52"/>
              <p:cNvSpPr>
                <a:spLocks/>
              </p:cNvSpPr>
              <p:nvPr/>
            </p:nvSpPr>
            <p:spPr bwMode="auto">
              <a:xfrm>
                <a:off x="2273" y="2980"/>
                <a:ext cx="233" cy="107"/>
              </a:xfrm>
              <a:custGeom>
                <a:avLst/>
                <a:gdLst>
                  <a:gd name="T0" fmla="*/ 164 w 233"/>
                  <a:gd name="T1" fmla="*/ 0 h 107"/>
                  <a:gd name="T2" fmla="*/ 188 w 233"/>
                  <a:gd name="T3" fmla="*/ 30 h 107"/>
                  <a:gd name="T4" fmla="*/ 152 w 233"/>
                  <a:gd name="T5" fmla="*/ 53 h 107"/>
                  <a:gd name="T6" fmla="*/ 118 w 233"/>
                  <a:gd name="T7" fmla="*/ 74 h 107"/>
                  <a:gd name="T8" fmla="*/ 165 w 233"/>
                  <a:gd name="T9" fmla="*/ 66 h 107"/>
                  <a:gd name="T10" fmla="*/ 211 w 233"/>
                  <a:gd name="T11" fmla="*/ 58 h 107"/>
                  <a:gd name="T12" fmla="*/ 222 w 233"/>
                  <a:gd name="T13" fmla="*/ 72 h 107"/>
                  <a:gd name="T14" fmla="*/ 233 w 233"/>
                  <a:gd name="T15" fmla="*/ 85 h 107"/>
                  <a:gd name="T16" fmla="*/ 156 w 233"/>
                  <a:gd name="T17" fmla="*/ 95 h 107"/>
                  <a:gd name="T18" fmla="*/ 79 w 233"/>
                  <a:gd name="T19" fmla="*/ 105 h 107"/>
                  <a:gd name="T20" fmla="*/ 67 w 233"/>
                  <a:gd name="T21" fmla="*/ 107 h 107"/>
                  <a:gd name="T22" fmla="*/ 57 w 233"/>
                  <a:gd name="T23" fmla="*/ 107 h 107"/>
                  <a:gd name="T24" fmla="*/ 47 w 233"/>
                  <a:gd name="T25" fmla="*/ 107 h 107"/>
                  <a:gd name="T26" fmla="*/ 41 w 233"/>
                  <a:gd name="T27" fmla="*/ 105 h 107"/>
                  <a:gd name="T28" fmla="*/ 24 w 233"/>
                  <a:gd name="T29" fmla="*/ 100 h 107"/>
                  <a:gd name="T30" fmla="*/ 18 w 233"/>
                  <a:gd name="T31" fmla="*/ 95 h 107"/>
                  <a:gd name="T32" fmla="*/ 11 w 233"/>
                  <a:gd name="T33" fmla="*/ 89 h 107"/>
                  <a:gd name="T34" fmla="*/ 7 w 233"/>
                  <a:gd name="T35" fmla="*/ 81 h 107"/>
                  <a:gd name="T36" fmla="*/ 0 w 233"/>
                  <a:gd name="T37" fmla="*/ 69 h 107"/>
                  <a:gd name="T38" fmla="*/ 16 w 233"/>
                  <a:gd name="T39" fmla="*/ 63 h 107"/>
                  <a:gd name="T40" fmla="*/ 31 w 233"/>
                  <a:gd name="T41" fmla="*/ 54 h 107"/>
                  <a:gd name="T42" fmla="*/ 34 w 233"/>
                  <a:gd name="T43" fmla="*/ 63 h 107"/>
                  <a:gd name="T44" fmla="*/ 39 w 233"/>
                  <a:gd name="T45" fmla="*/ 69 h 107"/>
                  <a:gd name="T46" fmla="*/ 42 w 233"/>
                  <a:gd name="T47" fmla="*/ 72 h 107"/>
                  <a:gd name="T48" fmla="*/ 49 w 233"/>
                  <a:gd name="T49" fmla="*/ 76 h 107"/>
                  <a:gd name="T50" fmla="*/ 55 w 233"/>
                  <a:gd name="T51" fmla="*/ 76 h 107"/>
                  <a:gd name="T52" fmla="*/ 67 w 233"/>
                  <a:gd name="T53" fmla="*/ 76 h 107"/>
                  <a:gd name="T54" fmla="*/ 115 w 233"/>
                  <a:gd name="T55" fmla="*/ 38 h 107"/>
                  <a:gd name="T56" fmla="*/ 164 w 233"/>
                  <a:gd name="T57" fmla="*/ 0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3"/>
                  <a:gd name="T88" fmla="*/ 0 h 107"/>
                  <a:gd name="T89" fmla="*/ 233 w 23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3" h="107">
                    <a:moveTo>
                      <a:pt x="164" y="0"/>
                    </a:moveTo>
                    <a:lnTo>
                      <a:pt x="188" y="30"/>
                    </a:lnTo>
                    <a:lnTo>
                      <a:pt x="152" y="53"/>
                    </a:lnTo>
                    <a:lnTo>
                      <a:pt x="118" y="74"/>
                    </a:lnTo>
                    <a:lnTo>
                      <a:pt x="165" y="66"/>
                    </a:lnTo>
                    <a:lnTo>
                      <a:pt x="211" y="58"/>
                    </a:lnTo>
                    <a:lnTo>
                      <a:pt x="222" y="72"/>
                    </a:lnTo>
                    <a:lnTo>
                      <a:pt x="233" y="85"/>
                    </a:lnTo>
                    <a:lnTo>
                      <a:pt x="156" y="95"/>
                    </a:lnTo>
                    <a:lnTo>
                      <a:pt x="79" y="105"/>
                    </a:lnTo>
                    <a:lnTo>
                      <a:pt x="67" y="107"/>
                    </a:lnTo>
                    <a:lnTo>
                      <a:pt x="57" y="107"/>
                    </a:lnTo>
                    <a:lnTo>
                      <a:pt x="47" y="107"/>
                    </a:lnTo>
                    <a:lnTo>
                      <a:pt x="41" y="105"/>
                    </a:lnTo>
                    <a:lnTo>
                      <a:pt x="24" y="100"/>
                    </a:lnTo>
                    <a:lnTo>
                      <a:pt x="18" y="95"/>
                    </a:lnTo>
                    <a:lnTo>
                      <a:pt x="11" y="89"/>
                    </a:lnTo>
                    <a:lnTo>
                      <a:pt x="7" y="81"/>
                    </a:lnTo>
                    <a:lnTo>
                      <a:pt x="0" y="69"/>
                    </a:lnTo>
                    <a:lnTo>
                      <a:pt x="16" y="63"/>
                    </a:lnTo>
                    <a:lnTo>
                      <a:pt x="31" y="54"/>
                    </a:lnTo>
                    <a:lnTo>
                      <a:pt x="34" y="63"/>
                    </a:lnTo>
                    <a:lnTo>
                      <a:pt x="39" y="69"/>
                    </a:lnTo>
                    <a:lnTo>
                      <a:pt x="42" y="72"/>
                    </a:lnTo>
                    <a:lnTo>
                      <a:pt x="49" y="76"/>
                    </a:lnTo>
                    <a:lnTo>
                      <a:pt x="55" y="76"/>
                    </a:lnTo>
                    <a:lnTo>
                      <a:pt x="67" y="76"/>
                    </a:lnTo>
                    <a:lnTo>
                      <a:pt x="115" y="38"/>
                    </a:lnTo>
                    <a:lnTo>
                      <a:pt x="164" y="0"/>
                    </a:lnTo>
                    <a:close/>
                  </a:path>
                </a:pathLst>
              </a:custGeom>
              <a:solidFill>
                <a:srgbClr val="FFFFCC"/>
              </a:solidFill>
              <a:ln w="15875">
                <a:solidFill>
                  <a:srgbClr val="FFFFCC"/>
                </a:solidFill>
                <a:round/>
                <a:headEnd/>
                <a:tailEnd/>
              </a:ln>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rrowheads="1"/>
          </p:cNvSpPr>
          <p:nvPr>
            <p:ph type="title"/>
          </p:nvPr>
        </p:nvSpPr>
        <p:spPr>
          <a:xfrm>
            <a:off x="533400" y="228600"/>
            <a:ext cx="8229600" cy="1143000"/>
          </a:xfrm>
        </p:spPr>
        <p:txBody>
          <a:bodyPr/>
          <a:lstStyle/>
          <a:p>
            <a:pPr eaLnBrk="1" hangingPunct="1">
              <a:defRPr/>
            </a:pPr>
            <a:r>
              <a:rPr lang="en-US" dirty="0" smtClean="0"/>
              <a:t>Mitigation</a:t>
            </a:r>
          </a:p>
        </p:txBody>
      </p:sp>
      <p:sp>
        <p:nvSpPr>
          <p:cNvPr id="253955" name="Rectangle 3"/>
          <p:cNvSpPr>
            <a:spLocks noGrp="1" noChangeArrowheads="1"/>
          </p:cNvSpPr>
          <p:nvPr>
            <p:ph idx="1"/>
          </p:nvPr>
        </p:nvSpPr>
        <p:spPr>
          <a:xfrm>
            <a:off x="457200" y="1371600"/>
            <a:ext cx="8229600" cy="4525963"/>
          </a:xfrm>
        </p:spPr>
        <p:txBody>
          <a:bodyPr/>
          <a:lstStyle/>
          <a:p>
            <a:pPr eaLnBrk="1" hangingPunct="1">
              <a:defRPr/>
            </a:pPr>
            <a:r>
              <a:rPr lang="en-US" sz="2800" dirty="0" smtClean="0"/>
              <a:t>Reduce or eliminate the cost of damage caused by disasters</a:t>
            </a:r>
          </a:p>
          <a:p>
            <a:pPr eaLnBrk="1" hangingPunct="1">
              <a:defRPr/>
            </a:pPr>
            <a:r>
              <a:rPr lang="en-US" sz="2800" dirty="0" smtClean="0"/>
              <a:t>Minimize the impact on citizens, businesses, and properties</a:t>
            </a:r>
          </a:p>
          <a:p>
            <a:pPr eaLnBrk="1" hangingPunct="1">
              <a:defRPr/>
            </a:pPr>
            <a:endParaRPr lang="en-US" dirty="0" smtClean="0"/>
          </a:p>
        </p:txBody>
      </p:sp>
      <p:pic>
        <p:nvPicPr>
          <p:cNvPr id="8196" name="Picture 6" descr="3"/>
          <p:cNvPicPr>
            <a:picLocks noChangeAspect="1" noChangeArrowheads="1"/>
          </p:cNvPicPr>
          <p:nvPr/>
        </p:nvPicPr>
        <p:blipFill>
          <a:blip r:embed="rId3"/>
          <a:srcRect/>
          <a:stretch>
            <a:fillRect/>
          </a:stretch>
        </p:blipFill>
        <p:spPr bwMode="auto">
          <a:xfrm>
            <a:off x="1905000" y="3657600"/>
            <a:ext cx="5346000" cy="205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rrowheads="1"/>
          </p:cNvSpPr>
          <p:nvPr>
            <p:ph type="title"/>
          </p:nvPr>
        </p:nvSpPr>
        <p:spPr>
          <a:xfrm>
            <a:off x="457200" y="0"/>
            <a:ext cx="8229600" cy="1143000"/>
          </a:xfrm>
        </p:spPr>
        <p:txBody>
          <a:bodyPr/>
          <a:lstStyle/>
          <a:p>
            <a:pPr eaLnBrk="1" hangingPunct="1">
              <a:defRPr/>
            </a:pPr>
            <a:r>
              <a:rPr lang="en-US" dirty="0" smtClean="0"/>
              <a:t>Preparedness</a:t>
            </a:r>
          </a:p>
        </p:txBody>
      </p:sp>
      <p:sp>
        <p:nvSpPr>
          <p:cNvPr id="246787" name="Rectangle 3"/>
          <p:cNvSpPr>
            <a:spLocks noGrp="1" noChangeArrowheads="1"/>
          </p:cNvSpPr>
          <p:nvPr>
            <p:ph type="body" sz="half" idx="1"/>
          </p:nvPr>
        </p:nvSpPr>
        <p:spPr>
          <a:xfrm>
            <a:off x="304800" y="990600"/>
            <a:ext cx="8534400" cy="5211763"/>
          </a:xfrm>
        </p:spPr>
        <p:txBody>
          <a:bodyPr/>
          <a:lstStyle/>
          <a:p>
            <a:pPr eaLnBrk="1" hangingPunct="1">
              <a:lnSpc>
                <a:spcPct val="80000"/>
              </a:lnSpc>
              <a:defRPr/>
            </a:pPr>
            <a:r>
              <a:rPr lang="en-US" sz="2800" dirty="0" smtClean="0"/>
              <a:t>How MCEMA Prepares</a:t>
            </a:r>
          </a:p>
          <a:p>
            <a:pPr eaLnBrk="1" hangingPunct="1">
              <a:lnSpc>
                <a:spcPct val="80000"/>
              </a:lnSpc>
              <a:buFont typeface="Wingdings" pitchFamily="2" charset="2"/>
              <a:buNone/>
              <a:defRPr/>
            </a:pPr>
            <a:endParaRPr lang="en-US" sz="600" dirty="0" smtClean="0"/>
          </a:p>
          <a:p>
            <a:pPr lvl="1" eaLnBrk="1" hangingPunct="1">
              <a:lnSpc>
                <a:spcPct val="80000"/>
              </a:lnSpc>
              <a:defRPr/>
            </a:pPr>
            <a:r>
              <a:rPr lang="en-US" sz="2400" dirty="0" smtClean="0"/>
              <a:t>Hurricane Season Planning</a:t>
            </a:r>
          </a:p>
          <a:p>
            <a:pPr lvl="2" eaLnBrk="1" hangingPunct="1">
              <a:lnSpc>
                <a:spcPct val="80000"/>
              </a:lnSpc>
              <a:defRPr/>
            </a:pPr>
            <a:r>
              <a:rPr lang="en-US" dirty="0" smtClean="0"/>
              <a:t>Update Emergency Operations Plans (EOP)</a:t>
            </a:r>
          </a:p>
          <a:p>
            <a:pPr lvl="2" eaLnBrk="1" hangingPunct="1">
              <a:lnSpc>
                <a:spcPct val="80000"/>
              </a:lnSpc>
              <a:defRPr/>
            </a:pPr>
            <a:r>
              <a:rPr lang="en-US" dirty="0" smtClean="0"/>
              <a:t>Update Hurricane Operations Plan (HOP)</a:t>
            </a:r>
          </a:p>
          <a:p>
            <a:pPr lvl="2" eaLnBrk="1" hangingPunct="1">
              <a:lnSpc>
                <a:spcPct val="80000"/>
              </a:lnSpc>
              <a:defRPr/>
            </a:pPr>
            <a:r>
              <a:rPr lang="en-US" dirty="0" smtClean="0"/>
              <a:t>Risk and Vulnerability Assessments  and Coordination with Partners for Medical/Special Needs Evacuation and Shelter</a:t>
            </a:r>
          </a:p>
          <a:p>
            <a:pPr lvl="2" eaLnBrk="1" hangingPunct="1">
              <a:lnSpc>
                <a:spcPct val="80000"/>
              </a:lnSpc>
              <a:defRPr/>
            </a:pPr>
            <a:r>
              <a:rPr lang="en-US" dirty="0" smtClean="0"/>
              <a:t>Emergency Management Assistance Compact (EMAC)</a:t>
            </a:r>
          </a:p>
          <a:p>
            <a:pPr lvl="2" eaLnBrk="1" hangingPunct="1">
              <a:lnSpc>
                <a:spcPct val="80000"/>
              </a:lnSpc>
              <a:defRPr/>
            </a:pPr>
            <a:r>
              <a:rPr lang="en-US" dirty="0" smtClean="0"/>
              <a:t>After action evaluations following disasters and exercises</a:t>
            </a:r>
          </a:p>
          <a:p>
            <a:pPr lvl="1" eaLnBrk="1" hangingPunct="1">
              <a:lnSpc>
                <a:spcPct val="80000"/>
              </a:lnSpc>
              <a:buFont typeface="Wingdings" pitchFamily="2" charset="2"/>
              <a:buNone/>
              <a:defRPr/>
            </a:pPr>
            <a:endParaRPr lang="en-US" sz="800" dirty="0" smtClean="0"/>
          </a:p>
          <a:p>
            <a:pPr lvl="1" eaLnBrk="1" hangingPunct="1">
              <a:lnSpc>
                <a:spcPct val="80000"/>
              </a:lnSpc>
              <a:defRPr/>
            </a:pPr>
            <a:r>
              <a:rPr lang="en-US" sz="2400" dirty="0" smtClean="0"/>
              <a:t>Training &amp; Exercises</a:t>
            </a:r>
          </a:p>
          <a:p>
            <a:pPr lvl="2" eaLnBrk="1" hangingPunct="1">
              <a:lnSpc>
                <a:spcPct val="80000"/>
              </a:lnSpc>
              <a:defRPr/>
            </a:pPr>
            <a:r>
              <a:rPr lang="en-US" dirty="0" smtClean="0"/>
              <a:t>Hurricane –specific </a:t>
            </a:r>
          </a:p>
          <a:p>
            <a:pPr lvl="3" eaLnBrk="1" hangingPunct="1">
              <a:lnSpc>
                <a:spcPct val="80000"/>
              </a:lnSpc>
              <a:defRPr/>
            </a:pPr>
            <a:r>
              <a:rPr lang="en-US" dirty="0" smtClean="0"/>
              <a:t>EMI – Cat 5 – February 2008</a:t>
            </a:r>
          </a:p>
          <a:p>
            <a:pPr lvl="1" eaLnBrk="1" hangingPunct="1">
              <a:lnSpc>
                <a:spcPct val="80000"/>
              </a:lnSpc>
              <a:defRPr/>
            </a:pPr>
            <a:r>
              <a:rPr lang="en-US" sz="2400" dirty="0" smtClean="0"/>
              <a:t>April/May Media Blitz</a:t>
            </a:r>
          </a:p>
          <a:p>
            <a:pPr lvl="2" eaLnBrk="1" hangingPunct="1">
              <a:lnSpc>
                <a:spcPct val="80000"/>
              </a:lnSpc>
              <a:defRPr/>
            </a:pPr>
            <a:r>
              <a:rPr lang="en-US" dirty="0" smtClean="0"/>
              <a:t>Coordinate dissemination of information</a:t>
            </a:r>
          </a:p>
          <a:p>
            <a:pPr lvl="2" eaLnBrk="1" hangingPunct="1">
              <a:lnSpc>
                <a:spcPct val="80000"/>
              </a:lnSpc>
              <a:defRPr/>
            </a:pPr>
            <a:r>
              <a:rPr lang="en-US" dirty="0" smtClean="0"/>
              <a:t>Drive community to Website for all-hazard preparation</a:t>
            </a:r>
          </a:p>
          <a:p>
            <a:pPr lvl="1" eaLnBrk="1" hangingPunct="1">
              <a:lnSpc>
                <a:spcPct val="80000"/>
              </a:lnSpc>
              <a:defRPr/>
            </a:pPr>
            <a:r>
              <a:rPr lang="en-US" sz="2400" dirty="0" smtClean="0"/>
              <a:t>Identifies Special Need Communities, Needs &amp; Partners</a:t>
            </a:r>
          </a:p>
          <a:p>
            <a:pPr lvl="1" eaLnBrk="1" hangingPunct="1">
              <a:lnSpc>
                <a:spcPct val="80000"/>
              </a:lnSpc>
              <a:buFont typeface="Wingdings" pitchFamily="2" charset="2"/>
              <a:buNone/>
              <a:defRPr/>
            </a:pPr>
            <a:endParaRPr lang="en-US" sz="800" dirty="0" smtClean="0"/>
          </a:p>
        </p:txBody>
      </p:sp>
      <p:graphicFrame>
        <p:nvGraphicFramePr>
          <p:cNvPr id="99330" name="Object 2"/>
          <p:cNvGraphicFramePr>
            <a:graphicFrameLocks noChangeAspect="1"/>
          </p:cNvGraphicFramePr>
          <p:nvPr/>
        </p:nvGraphicFramePr>
        <p:xfrm>
          <a:off x="6629400" y="4191000"/>
          <a:ext cx="1828800" cy="1371600"/>
        </p:xfrm>
        <a:graphic>
          <a:graphicData uri="http://schemas.openxmlformats.org/presentationml/2006/ole">
            <p:oleObj spid="_x0000_s99330" name="Bitmap Image" r:id="rId4" imgW="12193702" imgH="9752381" progId="PBrush">
              <p:embed/>
            </p:oleObj>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dirty="0" smtClean="0"/>
              <a:t>Preparedness: </a:t>
            </a:r>
            <a:br>
              <a:rPr lang="en-US" sz="4000" dirty="0" smtClean="0"/>
            </a:br>
            <a:r>
              <a:rPr lang="en-US" sz="4000" dirty="0" smtClean="0"/>
              <a:t>Identifying Vulnerable Populations</a:t>
            </a:r>
            <a:endParaRPr lang="en-US" sz="4000" dirty="0"/>
          </a:p>
        </p:txBody>
      </p:sp>
      <p:sp>
        <p:nvSpPr>
          <p:cNvPr id="3" name="Content Placeholder 2"/>
          <p:cNvSpPr>
            <a:spLocks noGrp="1"/>
          </p:cNvSpPr>
          <p:nvPr>
            <p:ph sz="half" idx="1"/>
          </p:nvPr>
        </p:nvSpPr>
        <p:spPr>
          <a:xfrm>
            <a:off x="457200" y="1905000"/>
            <a:ext cx="4038600" cy="4525963"/>
          </a:xfrm>
        </p:spPr>
        <p:txBody>
          <a:bodyPr/>
          <a:lstStyle/>
          <a:p>
            <a:pPr lvl="1"/>
            <a:r>
              <a:rPr lang="en-US" sz="2200" dirty="0" smtClean="0"/>
              <a:t>Hospitals</a:t>
            </a:r>
          </a:p>
          <a:p>
            <a:pPr lvl="1"/>
            <a:r>
              <a:rPr lang="en-US" sz="2200" dirty="0" smtClean="0"/>
              <a:t>Nursing Homes</a:t>
            </a:r>
          </a:p>
          <a:p>
            <a:pPr lvl="1"/>
            <a:r>
              <a:rPr lang="en-US" sz="2200" dirty="0" smtClean="0"/>
              <a:t>Assisted Living Facilities</a:t>
            </a:r>
          </a:p>
          <a:p>
            <a:pPr lvl="1"/>
            <a:r>
              <a:rPr lang="en-US" sz="2200" dirty="0" smtClean="0"/>
              <a:t>Retirement Centers</a:t>
            </a:r>
          </a:p>
          <a:p>
            <a:pPr lvl="1"/>
            <a:r>
              <a:rPr lang="en-US" sz="2200" dirty="0" smtClean="0"/>
              <a:t>Psychiatric Institutions</a:t>
            </a:r>
          </a:p>
          <a:p>
            <a:pPr lvl="1"/>
            <a:r>
              <a:rPr lang="en-US" sz="2200" dirty="0" smtClean="0"/>
              <a:t>Rehabilitation Centers – Physical and Substance Abuse</a:t>
            </a:r>
          </a:p>
          <a:p>
            <a:pPr lvl="1"/>
            <a:r>
              <a:rPr lang="en-US" sz="2200" dirty="0" smtClean="0"/>
              <a:t>Disabled – Physically, Blind, Deaf, other</a:t>
            </a:r>
          </a:p>
          <a:p>
            <a:pPr lvl="1"/>
            <a:r>
              <a:rPr lang="en-US" sz="2200" dirty="0" smtClean="0"/>
              <a:t>Orphanages</a:t>
            </a:r>
          </a:p>
          <a:p>
            <a:pPr lvl="1"/>
            <a:r>
              <a:rPr lang="en-US" sz="2200" dirty="0" smtClean="0"/>
              <a:t>Mortuaries</a:t>
            </a:r>
          </a:p>
          <a:p>
            <a:pPr lvl="1"/>
            <a:endParaRPr lang="en-US" sz="2200" dirty="0" smtClean="0"/>
          </a:p>
          <a:p>
            <a:pPr lvl="1"/>
            <a:endParaRPr lang="en-US" sz="2200" dirty="0" smtClean="0"/>
          </a:p>
          <a:p>
            <a:endParaRPr lang="en-US" sz="2400" dirty="0" smtClean="0"/>
          </a:p>
          <a:p>
            <a:pPr lvl="1"/>
            <a:endParaRPr lang="en-US" sz="2000" dirty="0" smtClean="0"/>
          </a:p>
          <a:p>
            <a:pPr lvl="1"/>
            <a:endParaRPr lang="en-US" dirty="0" smtClean="0"/>
          </a:p>
          <a:p>
            <a:pPr lvl="1"/>
            <a:endParaRPr lang="en-US" dirty="0" smtClean="0"/>
          </a:p>
          <a:p>
            <a:pPr lvl="1"/>
            <a:endParaRPr lang="en-US" dirty="0"/>
          </a:p>
        </p:txBody>
      </p:sp>
      <p:sp>
        <p:nvSpPr>
          <p:cNvPr id="4" name="Content Placeholder 3"/>
          <p:cNvSpPr>
            <a:spLocks noGrp="1"/>
          </p:cNvSpPr>
          <p:nvPr>
            <p:ph sz="half" idx="2"/>
          </p:nvPr>
        </p:nvSpPr>
        <p:spPr>
          <a:xfrm>
            <a:off x="4572000" y="1905000"/>
            <a:ext cx="4038600" cy="4525963"/>
          </a:xfrm>
        </p:spPr>
        <p:txBody>
          <a:bodyPr/>
          <a:lstStyle/>
          <a:p>
            <a:pPr lvl="1"/>
            <a:r>
              <a:rPr lang="en-US" sz="2200" dirty="0" smtClean="0"/>
              <a:t>Foster Care Families</a:t>
            </a:r>
          </a:p>
          <a:p>
            <a:pPr lvl="1"/>
            <a:r>
              <a:rPr lang="en-US" sz="2200" dirty="0" smtClean="0"/>
              <a:t>Single-parent Families</a:t>
            </a:r>
          </a:p>
          <a:p>
            <a:pPr lvl="1"/>
            <a:r>
              <a:rPr lang="en-US" sz="2200" dirty="0" smtClean="0"/>
              <a:t>At-home Elderly</a:t>
            </a:r>
          </a:p>
          <a:p>
            <a:pPr lvl="1"/>
            <a:r>
              <a:rPr lang="en-US" sz="2200" dirty="0" smtClean="0"/>
              <a:t>At-home Mentally Ill</a:t>
            </a:r>
          </a:p>
          <a:p>
            <a:pPr lvl="1"/>
            <a:r>
              <a:rPr lang="en-US" sz="2200" dirty="0" smtClean="0"/>
              <a:t>Foreign/Other Language Populations including ASL </a:t>
            </a:r>
          </a:p>
          <a:p>
            <a:pPr lvl="1"/>
            <a:r>
              <a:rPr lang="en-US" sz="2200" dirty="0" smtClean="0"/>
              <a:t>Illegal Aliens</a:t>
            </a:r>
          </a:p>
          <a:p>
            <a:pPr lvl="1"/>
            <a:r>
              <a:rPr lang="en-US" sz="2200" dirty="0" smtClean="0"/>
              <a:t>Poor</a:t>
            </a:r>
          </a:p>
          <a:p>
            <a:pPr lvl="1"/>
            <a:r>
              <a:rPr lang="en-US" sz="2200" dirty="0" smtClean="0"/>
              <a:t>Without Transportation</a:t>
            </a:r>
          </a:p>
          <a:p>
            <a:pPr lvl="1"/>
            <a:r>
              <a:rPr lang="en-US" sz="2200" dirty="0" smtClean="0"/>
              <a:t>Homeless</a:t>
            </a:r>
          </a:p>
          <a:p>
            <a:pPr lvl="1"/>
            <a:r>
              <a:rPr lang="en-US" sz="2200" dirty="0" smtClean="0"/>
              <a:t>Prisoners</a:t>
            </a:r>
          </a:p>
          <a:p>
            <a:pPr lvl="1"/>
            <a:r>
              <a:rPr lang="en-US" sz="2200" dirty="0" smtClean="0"/>
              <a:t>Pets</a:t>
            </a:r>
          </a:p>
          <a:p>
            <a:pPr lvl="1"/>
            <a:endParaRPr lang="en-US" sz="2200" dirty="0"/>
          </a:p>
        </p:txBody>
      </p:sp>
      <p:sp>
        <p:nvSpPr>
          <p:cNvPr id="6" name="Title 1"/>
          <p:cNvSpPr txBox="1">
            <a:spLocks/>
          </p:cNvSpPr>
          <p:nvPr/>
        </p:nvSpPr>
        <p:spPr bwMode="auto">
          <a:xfrm>
            <a:off x="0" y="1371600"/>
            <a:ext cx="91440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lgn="ctr" eaLnBrk="0" hangingPunct="0"/>
            <a:r>
              <a:rPr kumimoji="0" lang="en-US" b="1" i="0" u="sng" strike="noStrike" kern="0" cap="none" spc="0" normalizeH="0" baseline="0" noProof="0" dirty="0" smtClean="0">
                <a:ln>
                  <a:noFill/>
                </a:ln>
                <a:solidFill>
                  <a:schemeClr val="tx2"/>
                </a:solidFill>
                <a:effectLst>
                  <a:outerShdw blurRad="38100" dist="38100" dir="2700000" algn="tl">
                    <a:srgbClr val="000000"/>
                  </a:outerShdw>
                </a:effectLst>
                <a:uLnTx/>
                <a:uFillTx/>
                <a:latin typeface="+mn-lt"/>
                <a:ea typeface="+mj-ea"/>
                <a:cs typeface="+mj-cs"/>
              </a:rPr>
              <a:t>Your </a:t>
            </a:r>
            <a:r>
              <a:rPr lang="en-US" b="1" u="sng" dirty="0" smtClean="0">
                <a:latin typeface="+mn-lt"/>
              </a:rPr>
              <a:t>Partners are key in helping you identify and work with ALL Vulnerable Populations:</a:t>
            </a:r>
            <a:endParaRPr kumimoji="0" lang="en-US" b="1" i="0" u="sng" strike="noStrike" kern="0" cap="none" spc="0" normalizeH="0" baseline="0" noProof="0" dirty="0">
              <a:ln>
                <a:noFill/>
              </a:ln>
              <a:solidFill>
                <a:schemeClr val="tx2"/>
              </a:solidFill>
              <a:effectLst>
                <a:outerShdw blurRad="38100" dist="38100" dir="2700000" algn="tl">
                  <a:srgbClr val="000000"/>
                </a:outerShdw>
              </a:effectLst>
              <a:uLnTx/>
              <a:uFillTx/>
              <a:latin typeface="+mn-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57200"/>
            <a:ext cx="8229600" cy="715962"/>
          </a:xfrm>
        </p:spPr>
        <p:txBody>
          <a:bodyPr/>
          <a:lstStyle/>
          <a:p>
            <a:r>
              <a:rPr lang="en-US" dirty="0" smtClean="0"/>
              <a:t>Preparedness</a:t>
            </a:r>
            <a:endParaRPr lang="en-US" dirty="0"/>
          </a:p>
        </p:txBody>
      </p:sp>
      <p:sp>
        <p:nvSpPr>
          <p:cNvPr id="7" name="Content Placeholder 6"/>
          <p:cNvSpPr>
            <a:spLocks noGrp="1"/>
          </p:cNvSpPr>
          <p:nvPr>
            <p:ph idx="1"/>
          </p:nvPr>
        </p:nvSpPr>
        <p:spPr>
          <a:xfrm>
            <a:off x="381000" y="1371600"/>
            <a:ext cx="8763000" cy="4525963"/>
          </a:xfrm>
        </p:spPr>
        <p:txBody>
          <a:bodyPr/>
          <a:lstStyle/>
          <a:p>
            <a:r>
              <a:rPr lang="en-US" sz="2800" dirty="0" smtClean="0"/>
              <a:t>How MCEMA Prepares our Partners</a:t>
            </a:r>
          </a:p>
          <a:p>
            <a:pPr lvl="1"/>
            <a:r>
              <a:rPr lang="en-US" sz="2400" dirty="0" smtClean="0"/>
              <a:t>Hurricane Season Planning</a:t>
            </a:r>
          </a:p>
          <a:p>
            <a:pPr lvl="2"/>
            <a:r>
              <a:rPr lang="en-US" dirty="0" smtClean="0"/>
              <a:t>Maintain open communication with partner organizations</a:t>
            </a:r>
          </a:p>
          <a:p>
            <a:pPr lvl="2"/>
            <a:r>
              <a:rPr lang="en-US" dirty="0" smtClean="0"/>
              <a:t>Meet with partners regularly</a:t>
            </a:r>
          </a:p>
          <a:p>
            <a:pPr lvl="2"/>
            <a:r>
              <a:rPr lang="en-US" dirty="0" smtClean="0"/>
              <a:t>Training and Exercises with partner organizations</a:t>
            </a:r>
          </a:p>
          <a:p>
            <a:pPr lvl="2"/>
            <a:r>
              <a:rPr lang="en-US" dirty="0" smtClean="0"/>
              <a:t>Involve the citizens, the government and private industry</a:t>
            </a:r>
          </a:p>
          <a:p>
            <a:pPr lvl="2"/>
            <a:r>
              <a:rPr lang="en-US" dirty="0" smtClean="0"/>
              <a:t>Implement Warning/Notification Systems</a:t>
            </a:r>
          </a:p>
          <a:p>
            <a:pPr lvl="3"/>
            <a:r>
              <a:rPr lang="en-US" sz="2400" dirty="0" smtClean="0"/>
              <a:t>IPAWS</a:t>
            </a:r>
          </a:p>
          <a:p>
            <a:pPr lvl="3"/>
            <a:r>
              <a:rPr lang="en-US" sz="2400" dirty="0" smtClean="0"/>
              <a:t>ConnectCTY  </a:t>
            </a:r>
          </a:p>
        </p:txBody>
      </p:sp>
      <p:pic>
        <p:nvPicPr>
          <p:cNvPr id="4" name="Picture 4" descr="6"/>
          <p:cNvPicPr>
            <a:picLocks noChangeAspect="1" noChangeArrowheads="1"/>
          </p:cNvPicPr>
          <p:nvPr/>
        </p:nvPicPr>
        <p:blipFill>
          <a:blip r:embed="rId3"/>
          <a:srcRect/>
          <a:stretch>
            <a:fillRect/>
          </a:stretch>
        </p:blipFill>
        <p:spPr>
          <a:xfrm>
            <a:off x="5181600" y="4800600"/>
            <a:ext cx="3048000" cy="151295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563562"/>
          </a:xfrm>
        </p:spPr>
        <p:txBody>
          <a:bodyPr/>
          <a:lstStyle/>
          <a:p>
            <a:r>
              <a:rPr lang="en-US" dirty="0" smtClean="0"/>
              <a:t>Notification Systems</a:t>
            </a:r>
            <a:endParaRPr lang="en-US" dirty="0"/>
          </a:p>
        </p:txBody>
      </p:sp>
      <p:sp>
        <p:nvSpPr>
          <p:cNvPr id="7" name="Content Placeholder 6"/>
          <p:cNvSpPr>
            <a:spLocks noGrp="1"/>
          </p:cNvSpPr>
          <p:nvPr>
            <p:ph idx="1"/>
          </p:nvPr>
        </p:nvSpPr>
        <p:spPr>
          <a:xfrm>
            <a:off x="0" y="838200"/>
            <a:ext cx="9144000" cy="5715000"/>
          </a:xfrm>
        </p:spPr>
        <p:txBody>
          <a:bodyPr/>
          <a:lstStyle/>
          <a:p>
            <a:r>
              <a:rPr lang="en-US" sz="2000" u="sng" dirty="0" smtClean="0"/>
              <a:t>IPAWS – </a:t>
            </a:r>
            <a:r>
              <a:rPr lang="en-US" sz="2000" b="1" u="sng" dirty="0" smtClean="0"/>
              <a:t>Integrated Public Alert and Warning System</a:t>
            </a:r>
            <a:endParaRPr lang="en-US" sz="2000" u="sng" dirty="0" smtClean="0"/>
          </a:p>
          <a:p>
            <a:pPr lvl="1"/>
            <a:r>
              <a:rPr lang="en-US" sz="2000" dirty="0" smtClean="0"/>
              <a:t>An Interoperable, First Responder Communication, Public Warning, Information Sharing and Coordination System that utilizes a hierarchical Web-based communications system, to enable federal, state and local jurisdictions to immediately disseminate information from the national level, regions, and state levels that include the county, city/tribe or other governmental jurisdictions entirely deployed on the Internet.</a:t>
            </a:r>
          </a:p>
          <a:p>
            <a:r>
              <a:rPr lang="en-US" sz="2000" u="sng" dirty="0" smtClean="0"/>
              <a:t>ConnectCTY</a:t>
            </a:r>
            <a:r>
              <a:rPr lang="en-US" sz="2000" dirty="0" smtClean="0"/>
              <a:t>  </a:t>
            </a:r>
          </a:p>
          <a:p>
            <a:pPr lvl="1"/>
            <a:r>
              <a:rPr lang="en-US" sz="2000" dirty="0" smtClean="0"/>
              <a:t>A fully-hosted, fully managed Application Service Provider (ASP) solution, the Connect-CTY service allows civic leaders to send personalized messages (voice, text and e-mail) to thousands of people in minutes without having to invest in or maintain hardware, software, or additional phone lines.  </a:t>
            </a:r>
          </a:p>
          <a:p>
            <a:pPr lvl="1"/>
            <a:r>
              <a:rPr lang="en-US" sz="2000" dirty="0" smtClean="0"/>
              <a:t>In the event of local disruptions, such as floods, wildfires, water main breaks or power outages, the ability to provide leadership remains intact, with the capacity to send timely notifications to targeted constituents and staff members using just a telephone. </a:t>
            </a:r>
          </a:p>
          <a:p>
            <a:pPr lvl="1"/>
            <a:r>
              <a:rPr lang="en-US" sz="2000" dirty="0" smtClean="0"/>
              <a:t>One, cost-efficient investment allows all key departments to use the Connect-CTY service for just pennies per day</a:t>
            </a:r>
          </a:p>
          <a:p>
            <a:pPr lvl="1"/>
            <a:endParaRPr lang="en-US" sz="2000" dirty="0" smtClean="0"/>
          </a:p>
          <a:p>
            <a:r>
              <a:rPr lang="en-US" sz="2000" dirty="0" smtClean="0"/>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flipH="1">
            <a:off x="10744200" y="292100"/>
            <a:ext cx="152400" cy="88900"/>
          </a:xfrm>
        </p:spPr>
        <p:txBody>
          <a:bodyPr/>
          <a:lstStyle/>
          <a:p>
            <a:endParaRPr lang="en-US" sz="4000"/>
          </a:p>
        </p:txBody>
      </p:sp>
      <p:sp>
        <p:nvSpPr>
          <p:cNvPr id="97286" name="Rectangle 6"/>
          <p:cNvSpPr>
            <a:spLocks noGrp="1" noChangeArrowheads="1"/>
          </p:cNvSpPr>
          <p:nvPr>
            <p:ph type="body" idx="1"/>
          </p:nvPr>
        </p:nvSpPr>
        <p:spPr>
          <a:xfrm flipH="1">
            <a:off x="10515600" y="1905000"/>
            <a:ext cx="685800" cy="2590800"/>
          </a:xfrm>
        </p:spPr>
        <p:txBody>
          <a:bodyPr/>
          <a:lstStyle/>
          <a:p>
            <a:endParaRPr lang="en-US"/>
          </a:p>
        </p:txBody>
      </p:sp>
      <p:sp>
        <p:nvSpPr>
          <p:cNvPr id="97288"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eaLnBrk="1" hangingPunct="1"/>
            <a:endParaRPr lang="en-US">
              <a:latin typeface="Arial" charset="0"/>
            </a:endParaRPr>
          </a:p>
        </p:txBody>
      </p:sp>
      <p:pic>
        <p:nvPicPr>
          <p:cNvPr id="97287" name="Picture 7" descr="http://alabamamaps.ua.edu/counties/mobile.jpg"/>
          <p:cNvPicPr>
            <a:picLocks noChangeAspect="1" noChangeArrowheads="1"/>
          </p:cNvPicPr>
          <p:nvPr/>
        </p:nvPicPr>
        <p:blipFill>
          <a:blip r:embed="rId3" r:link="rId4"/>
          <a:srcRect/>
          <a:stretch>
            <a:fillRect/>
          </a:stretch>
        </p:blipFill>
        <p:spPr bwMode="auto">
          <a:xfrm>
            <a:off x="533400" y="228600"/>
            <a:ext cx="8077200" cy="5889625"/>
          </a:xfrm>
          <a:prstGeom prst="rect">
            <a:avLst/>
          </a:prstGeom>
          <a:noFill/>
        </p:spPr>
      </p:pic>
      <p:sp>
        <p:nvSpPr>
          <p:cNvPr id="97289" name="Rectangle 9"/>
          <p:cNvSpPr>
            <a:spLocks noChangeArrowheads="1"/>
          </p:cNvSpPr>
          <p:nvPr/>
        </p:nvSpPr>
        <p:spPr bwMode="auto">
          <a:xfrm>
            <a:off x="0" y="4686300"/>
            <a:ext cx="9144000" cy="0"/>
          </a:xfrm>
          <a:prstGeom prst="rect">
            <a:avLst/>
          </a:prstGeom>
          <a:noFill/>
          <a:ln w="9525">
            <a:noFill/>
            <a:miter lim="800000"/>
            <a:headEnd/>
            <a:tailEnd/>
          </a:ln>
          <a:effectLst/>
        </p:spPr>
        <p:txBody>
          <a:bodyPr wrap="none" anchor="ctr">
            <a:spAutoFit/>
          </a:bodyPr>
          <a:lstStyle/>
          <a:p>
            <a:pPr eaLnBrk="1" hangingPunct="1"/>
            <a:endParaRPr lang="en-US">
              <a:latin typeface="Arial" charset="0"/>
            </a:endParaRPr>
          </a:p>
        </p:txBody>
      </p:sp>
      <p:sp>
        <p:nvSpPr>
          <p:cNvPr id="7" name="TextBox 6"/>
          <p:cNvSpPr txBox="1"/>
          <p:nvPr/>
        </p:nvSpPr>
        <p:spPr>
          <a:xfrm>
            <a:off x="1066800" y="6248400"/>
            <a:ext cx="6934200" cy="381000"/>
          </a:xfrm>
          <a:prstGeom prst="rect">
            <a:avLst/>
          </a:prstGeom>
          <a:noFill/>
        </p:spPr>
        <p:txBody>
          <a:bodyPr wrap="square" rtlCol="0">
            <a:spAutoFit/>
          </a:bodyPr>
          <a:lstStyle/>
          <a:p>
            <a:pPr algn="ctr"/>
            <a:r>
              <a:rPr lang="en-US" b="1" dirty="0" smtClean="0"/>
              <a:t>410,000 people inhabiting 1,233 square miles </a:t>
            </a:r>
            <a:endParaRPr lang="en-US"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563562"/>
          </a:xfrm>
        </p:spPr>
        <p:txBody>
          <a:bodyPr/>
          <a:lstStyle/>
          <a:p>
            <a:r>
              <a:rPr lang="en-US" dirty="0" smtClean="0"/>
              <a:t>Special Needs Notification</a:t>
            </a:r>
            <a:endParaRPr lang="en-US" dirty="0"/>
          </a:p>
        </p:txBody>
      </p:sp>
      <p:sp>
        <p:nvSpPr>
          <p:cNvPr id="7" name="Content Placeholder 6"/>
          <p:cNvSpPr>
            <a:spLocks noGrp="1"/>
          </p:cNvSpPr>
          <p:nvPr>
            <p:ph idx="1"/>
          </p:nvPr>
        </p:nvSpPr>
        <p:spPr>
          <a:xfrm>
            <a:off x="838200" y="1143000"/>
            <a:ext cx="7543800" cy="5410200"/>
          </a:xfrm>
        </p:spPr>
        <p:txBody>
          <a:bodyPr/>
          <a:lstStyle/>
          <a:p>
            <a:r>
              <a:rPr lang="en-US" sz="2400" dirty="0" smtClean="0"/>
              <a:t>Outreach programs for Special Needs Communities</a:t>
            </a:r>
          </a:p>
          <a:p>
            <a:r>
              <a:rPr lang="en-US" sz="2400" dirty="0" smtClean="0"/>
              <a:t>Established solid communication networks including Information Flowchart for Special Needs</a:t>
            </a:r>
          </a:p>
          <a:p>
            <a:r>
              <a:rPr lang="en-US" sz="2400" dirty="0" smtClean="0"/>
              <a:t>Abrahams </a:t>
            </a:r>
            <a:r>
              <a:rPr lang="en-US" sz="2400" dirty="0" smtClean="0"/>
              <a:t>Group Outreach</a:t>
            </a:r>
          </a:p>
          <a:p>
            <a:r>
              <a:rPr lang="en-US" sz="2400" dirty="0" smtClean="0"/>
              <a:t>Created Partnerships with volunteer agencies serving all the Special Need groups</a:t>
            </a:r>
          </a:p>
          <a:p>
            <a:r>
              <a:rPr lang="en-US" sz="2400" dirty="0" smtClean="0"/>
              <a:t>IPAWS</a:t>
            </a:r>
          </a:p>
          <a:p>
            <a:r>
              <a:rPr lang="en-US" sz="2400" dirty="0" smtClean="0"/>
              <a:t>ConnectCTY – calls start as early as 96 hours prior to landfall</a:t>
            </a:r>
          </a:p>
          <a:p>
            <a:endParaRPr lang="en-US" sz="24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563562"/>
          </a:xfrm>
        </p:spPr>
        <p:txBody>
          <a:bodyPr/>
          <a:lstStyle/>
          <a:p>
            <a:r>
              <a:rPr lang="en-US" dirty="0" smtClean="0"/>
              <a:t>Special Needs Notification</a:t>
            </a:r>
            <a:endParaRPr lang="en-US" dirty="0"/>
          </a:p>
        </p:txBody>
      </p:sp>
      <p:sp>
        <p:nvSpPr>
          <p:cNvPr id="7" name="Content Placeholder 6"/>
          <p:cNvSpPr>
            <a:spLocks noGrp="1"/>
          </p:cNvSpPr>
          <p:nvPr>
            <p:ph idx="1"/>
          </p:nvPr>
        </p:nvSpPr>
        <p:spPr>
          <a:xfrm>
            <a:off x="838200" y="1143000"/>
            <a:ext cx="7543800" cy="5410200"/>
          </a:xfrm>
        </p:spPr>
        <p:txBody>
          <a:bodyPr/>
          <a:lstStyle/>
          <a:p>
            <a:r>
              <a:rPr lang="en-US" sz="2400" dirty="0" smtClean="0"/>
              <a:t>&gt;400 letters to churches requesting partnership in:</a:t>
            </a:r>
          </a:p>
          <a:p>
            <a:pPr lvl="1"/>
            <a:r>
              <a:rPr lang="en-US" sz="2400" dirty="0" smtClean="0"/>
              <a:t>Identifying special needs</a:t>
            </a:r>
          </a:p>
          <a:p>
            <a:pPr lvl="1"/>
            <a:r>
              <a:rPr lang="en-US" sz="2400" dirty="0" smtClean="0"/>
              <a:t>Assistance with information dissemination</a:t>
            </a:r>
          </a:p>
          <a:p>
            <a:pPr lvl="1"/>
            <a:r>
              <a:rPr lang="en-US" sz="2400" dirty="0" smtClean="0"/>
              <a:t>Evacuations</a:t>
            </a:r>
          </a:p>
          <a:p>
            <a:pPr lvl="1"/>
            <a:r>
              <a:rPr lang="en-US" sz="2400" dirty="0" smtClean="0"/>
              <a:t>Aid and comfort including shelter administration</a:t>
            </a:r>
          </a:p>
          <a:p>
            <a:pPr lvl="1"/>
            <a:r>
              <a:rPr lang="en-US" sz="2400" dirty="0" smtClean="0"/>
              <a:t>Management of donated goods</a:t>
            </a:r>
          </a:p>
          <a:p>
            <a:pPr lvl="1"/>
            <a:r>
              <a:rPr lang="en-US" sz="2400" dirty="0" smtClean="0"/>
              <a:t>Distribution site assistance</a:t>
            </a:r>
          </a:p>
          <a:p>
            <a:r>
              <a:rPr lang="en-US" sz="2400" dirty="0" smtClean="0"/>
              <a:t>Community educational events</a:t>
            </a:r>
          </a:p>
          <a:p>
            <a:r>
              <a:rPr lang="en-US" sz="2400" dirty="0" smtClean="0"/>
              <a:t>Comprehensive MCEMA Website</a:t>
            </a:r>
          </a:p>
          <a:p>
            <a:r>
              <a:rPr lang="en-US" sz="2400" dirty="0" smtClean="0"/>
              <a:t>CERT Teams</a:t>
            </a:r>
          </a:p>
          <a:p>
            <a:r>
              <a:rPr lang="en-US" sz="2400" dirty="0" smtClean="0"/>
              <a:t>Added additional sirens</a:t>
            </a:r>
          </a:p>
          <a:p>
            <a:endParaRPr lang="en-US" sz="24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81000" y="0"/>
            <a:ext cx="8229600" cy="1384300"/>
          </a:xfrm>
        </p:spPr>
        <p:txBody>
          <a:bodyPr/>
          <a:lstStyle/>
          <a:p>
            <a:pPr algn="ctr"/>
            <a:r>
              <a:rPr lang="en-US" b="1" dirty="0" smtClean="0">
                <a:solidFill>
                  <a:schemeClr val="tx1"/>
                </a:solidFill>
              </a:rPr>
              <a:t>Evacuation Plan</a:t>
            </a:r>
            <a:endParaRPr lang="en-US" b="1" dirty="0">
              <a:solidFill>
                <a:schemeClr val="tx1"/>
              </a:solidFill>
            </a:endParaRPr>
          </a:p>
        </p:txBody>
      </p:sp>
      <p:sp>
        <p:nvSpPr>
          <p:cNvPr id="17411" name="Rectangle 3"/>
          <p:cNvSpPr>
            <a:spLocks noGrp="1" noChangeArrowheads="1"/>
          </p:cNvSpPr>
          <p:nvPr>
            <p:ph type="body" idx="1"/>
          </p:nvPr>
        </p:nvSpPr>
        <p:spPr>
          <a:xfrm>
            <a:off x="457200" y="1219200"/>
            <a:ext cx="8229600" cy="4114800"/>
          </a:xfrm>
        </p:spPr>
        <p:txBody>
          <a:bodyPr/>
          <a:lstStyle/>
          <a:p>
            <a:r>
              <a:rPr lang="en-US" sz="2400" dirty="0"/>
              <a:t>Most people will evacuate themselves</a:t>
            </a:r>
          </a:p>
          <a:p>
            <a:r>
              <a:rPr lang="en-US" sz="2400" dirty="0" smtClean="0"/>
              <a:t>Not </a:t>
            </a:r>
            <a:r>
              <a:rPr lang="en-US" sz="2400" dirty="0"/>
              <a:t>all who may want to evacuate have the means to do so</a:t>
            </a:r>
          </a:p>
          <a:p>
            <a:r>
              <a:rPr lang="en-US" sz="2400" dirty="0" smtClean="0"/>
              <a:t>Government and others will </a:t>
            </a:r>
            <a:r>
              <a:rPr lang="en-US" sz="2400" dirty="0"/>
              <a:t>provide evacuation assistance </a:t>
            </a:r>
          </a:p>
        </p:txBody>
      </p:sp>
      <p:pic>
        <p:nvPicPr>
          <p:cNvPr id="17412" name="Picture 4" descr="Evacsign"/>
          <p:cNvPicPr>
            <a:picLocks noChangeAspect="1" noChangeArrowheads="1"/>
          </p:cNvPicPr>
          <p:nvPr/>
        </p:nvPicPr>
        <p:blipFill>
          <a:blip r:embed="rId3"/>
          <a:srcRect/>
          <a:stretch>
            <a:fillRect/>
          </a:stretch>
        </p:blipFill>
        <p:spPr bwMode="auto">
          <a:xfrm>
            <a:off x="2895600" y="3429000"/>
            <a:ext cx="3505200" cy="267563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Mobile County Evacuates</a:t>
            </a:r>
            <a:endParaRPr lang="en-US" dirty="0"/>
          </a:p>
        </p:txBody>
      </p:sp>
      <p:sp>
        <p:nvSpPr>
          <p:cNvPr id="3" name="Content Placeholder 2"/>
          <p:cNvSpPr>
            <a:spLocks noGrp="1"/>
          </p:cNvSpPr>
          <p:nvPr>
            <p:ph idx="1"/>
          </p:nvPr>
        </p:nvSpPr>
        <p:spPr>
          <a:xfrm>
            <a:off x="457200" y="1371600"/>
            <a:ext cx="8229600" cy="4525963"/>
          </a:xfrm>
        </p:spPr>
        <p:txBody>
          <a:bodyPr/>
          <a:lstStyle/>
          <a:p>
            <a:r>
              <a:rPr lang="en-US" sz="2400" dirty="0" smtClean="0"/>
              <a:t>The most common long-term evacuation is in advance of a large Hurricane (typically Cat 3 or higher).  Other events may qualify depending on the nature of the threat</a:t>
            </a:r>
          </a:p>
          <a:p>
            <a:r>
              <a:rPr lang="en-US" sz="2400" dirty="0" smtClean="0"/>
              <a:t>Hurricane Emergencies that occur within Mobile County may require evacuation of distinct zones at different times (with a primary focus on Zone I) </a:t>
            </a:r>
          </a:p>
          <a:p>
            <a:r>
              <a:rPr lang="en-US" sz="2400" dirty="0" smtClean="0"/>
              <a:t>Each storm threat will dictate its own combination of levels and types of evacuation to be authorized by government officials</a:t>
            </a:r>
          </a:p>
          <a:p>
            <a:pPr lvl="1"/>
            <a:r>
              <a:rPr lang="en-US" sz="2400" dirty="0" smtClean="0"/>
              <a:t>For Categories 1 or 2 storms, either a voluntary full or a mandatory partial, evacuation will be issued </a:t>
            </a:r>
          </a:p>
          <a:p>
            <a:pPr lvl="1"/>
            <a:r>
              <a:rPr lang="en-US" sz="2400" dirty="0" smtClean="0"/>
              <a:t>For Categories 3 - 5, only a mandatory full evacuation order will normally be issued</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ewevaczonez_081205"/>
          <p:cNvPicPr>
            <a:picLocks noChangeAspect="1" noChangeArrowheads="1"/>
          </p:cNvPicPr>
          <p:nvPr/>
        </p:nvPicPr>
        <p:blipFill>
          <a:blip r:embed="rId3"/>
          <a:srcRect/>
          <a:stretch>
            <a:fillRect/>
          </a:stretch>
        </p:blipFill>
        <p:spPr bwMode="auto">
          <a:xfrm>
            <a:off x="12700" y="15875"/>
            <a:ext cx="9117013" cy="682625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lstStyle/>
          <a:p>
            <a:r>
              <a:rPr lang="en-US" sz="4000" dirty="0" smtClean="0"/>
              <a:t>Alabama </a:t>
            </a:r>
            <a:r>
              <a:rPr lang="en-US" sz="4000" dirty="0" err="1" smtClean="0"/>
              <a:t>Contraflow</a:t>
            </a:r>
            <a:r>
              <a:rPr lang="en-US" sz="4000" dirty="0" smtClean="0"/>
              <a:t> Lane Reversal </a:t>
            </a:r>
            <a:r>
              <a:rPr lang="en-US" dirty="0" smtClean="0"/>
              <a:t/>
            </a:r>
            <a:br>
              <a:rPr lang="en-US" dirty="0" smtClean="0"/>
            </a:br>
            <a:endParaRPr lang="en-US" dirty="0"/>
          </a:p>
        </p:txBody>
      </p:sp>
      <p:sp>
        <p:nvSpPr>
          <p:cNvPr id="3" name="Content Placeholder 2"/>
          <p:cNvSpPr>
            <a:spLocks noGrp="1"/>
          </p:cNvSpPr>
          <p:nvPr>
            <p:ph idx="1"/>
          </p:nvPr>
        </p:nvSpPr>
        <p:spPr>
          <a:xfrm>
            <a:off x="457200" y="1295400"/>
            <a:ext cx="8229600" cy="5257800"/>
          </a:xfrm>
        </p:spPr>
        <p:txBody>
          <a:bodyPr/>
          <a:lstStyle/>
          <a:p>
            <a:r>
              <a:rPr lang="en-US" sz="2200" dirty="0" smtClean="0"/>
              <a:t>During times of evacuation of the Alabama Gulf Coast, the portion of I-65, stretching from Mobile, turns all traffic northbound. </a:t>
            </a:r>
            <a:r>
              <a:rPr lang="en-US" sz="2200" dirty="0" err="1" smtClean="0"/>
              <a:t>Contraflow</a:t>
            </a:r>
            <a:r>
              <a:rPr lang="en-US" sz="2200" dirty="0" smtClean="0"/>
              <a:t>, in this situation, usually ends in or near Montgomery.</a:t>
            </a:r>
          </a:p>
          <a:p>
            <a:r>
              <a:rPr lang="en-US" sz="2200" dirty="0" smtClean="0"/>
              <a:t>I-65 used </a:t>
            </a:r>
            <a:r>
              <a:rPr lang="en-US" sz="2200" dirty="0" err="1" smtClean="0"/>
              <a:t>contraflow</a:t>
            </a:r>
            <a:r>
              <a:rPr lang="en-US" sz="2200" dirty="0" smtClean="0"/>
              <a:t> long before Hurricane Ivan devastated the Alabama Gulf Coast region. I-65 is usually in </a:t>
            </a:r>
            <a:r>
              <a:rPr lang="en-US" sz="2200" dirty="0" err="1" smtClean="0"/>
              <a:t>contraflow</a:t>
            </a:r>
            <a:r>
              <a:rPr lang="en-US" sz="2200" dirty="0" smtClean="0"/>
              <a:t> longer than some other interstates that accommodate more traffic this way because of the large population that lives in Mobile and Baldwin Counties. This region contains less people than other gulf coast regions, but, the Alabama Gulf Coast residents do not have many other major arteries out of the Mobile Area as the larger regions along the coast do. </a:t>
            </a:r>
          </a:p>
          <a:p>
            <a:r>
              <a:rPr lang="en-US" sz="2200" dirty="0" smtClean="0"/>
              <a:t>Most traffic is funneled northward, towards Montgomery, on I-65, US 31, US 45, and US 43.</a:t>
            </a:r>
          </a:p>
          <a:p>
            <a:endParaRPr lang="en-US" sz="2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endParaRPr lang="en-US"/>
          </a:p>
        </p:txBody>
      </p:sp>
      <p:pic>
        <p:nvPicPr>
          <p:cNvPr id="101379" name="Picture 3" descr="The image “file:///H:/evac_flowchart.jpg” cannot be displayed, because it contains errors."/>
          <p:cNvPicPr>
            <a:picLocks noChangeAspect="1" noChangeArrowheads="1"/>
          </p:cNvPicPr>
          <p:nvPr/>
        </p:nvPicPr>
        <p:blipFill>
          <a:blip r:embed="rId3"/>
          <a:srcRect/>
          <a:stretch>
            <a:fillRect/>
          </a:stretch>
        </p:blipFill>
        <p:spPr bwMode="auto">
          <a:xfrm>
            <a:off x="0" y="0"/>
            <a:ext cx="9296400" cy="68580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ctr"/>
            <a:r>
              <a:rPr lang="en-US" dirty="0" smtClean="0">
                <a:solidFill>
                  <a:schemeClr val="tx1"/>
                </a:solidFill>
              </a:rPr>
              <a:t>Local Evacuations</a:t>
            </a:r>
            <a:endParaRPr lang="en-US" dirty="0">
              <a:solidFill>
                <a:schemeClr val="tx1"/>
              </a:solidFill>
            </a:endParaRPr>
          </a:p>
        </p:txBody>
      </p:sp>
      <p:sp>
        <p:nvSpPr>
          <p:cNvPr id="18435" name="Rectangle 3"/>
          <p:cNvSpPr>
            <a:spLocks noGrp="1" noChangeArrowheads="1"/>
          </p:cNvSpPr>
          <p:nvPr>
            <p:ph type="body" idx="1"/>
          </p:nvPr>
        </p:nvSpPr>
        <p:spPr>
          <a:xfrm>
            <a:off x="457200" y="1676400"/>
            <a:ext cx="8229600" cy="4114800"/>
          </a:xfrm>
        </p:spPr>
        <p:txBody>
          <a:bodyPr/>
          <a:lstStyle/>
          <a:p>
            <a:r>
              <a:rPr lang="en-US" dirty="0"/>
              <a:t>From designated pick-up </a:t>
            </a:r>
            <a:r>
              <a:rPr lang="en-US" dirty="0" smtClean="0"/>
              <a:t>points</a:t>
            </a:r>
            <a:endParaRPr lang="en-US" dirty="0"/>
          </a:p>
          <a:p>
            <a:r>
              <a:rPr lang="en-US" dirty="0" smtClean="0"/>
              <a:t>To </a:t>
            </a:r>
            <a:r>
              <a:rPr lang="en-US" dirty="0"/>
              <a:t>local storm shelters</a:t>
            </a:r>
          </a:p>
          <a:p>
            <a:r>
              <a:rPr lang="en-US" dirty="0" smtClean="0"/>
              <a:t>Buses/Vans</a:t>
            </a:r>
            <a:endParaRPr lang="en-US" dirty="0"/>
          </a:p>
          <a:p>
            <a:r>
              <a:rPr lang="en-US" dirty="0" smtClean="0"/>
              <a:t>Limited </a:t>
            </a:r>
            <a:r>
              <a:rPr lang="en-US" dirty="0"/>
              <a:t>specialty vehicles</a:t>
            </a:r>
          </a:p>
        </p:txBody>
      </p:sp>
      <p:pic>
        <p:nvPicPr>
          <p:cNvPr id="18436" name="Picture 4" descr="MCj03985530000[1]"/>
          <p:cNvPicPr>
            <a:picLocks noChangeAspect="1" noChangeArrowheads="1"/>
          </p:cNvPicPr>
          <p:nvPr/>
        </p:nvPicPr>
        <p:blipFill>
          <a:blip r:embed="rId3"/>
          <a:srcRect/>
          <a:stretch>
            <a:fillRect/>
          </a:stretch>
        </p:blipFill>
        <p:spPr bwMode="auto">
          <a:xfrm>
            <a:off x="5486400" y="3352800"/>
            <a:ext cx="2824163" cy="1439863"/>
          </a:xfrm>
          <a:prstGeom prst="rect">
            <a:avLst/>
          </a:prstGeom>
          <a:noFill/>
        </p:spPr>
      </p:pic>
      <p:pic>
        <p:nvPicPr>
          <p:cNvPr id="18437" name="Picture 5" descr="MCTN00316_0000[1]"/>
          <p:cNvPicPr>
            <a:picLocks noChangeAspect="1" noChangeArrowheads="1"/>
          </p:cNvPicPr>
          <p:nvPr/>
        </p:nvPicPr>
        <p:blipFill>
          <a:blip r:embed="rId4"/>
          <a:srcRect/>
          <a:stretch>
            <a:fillRect/>
          </a:stretch>
        </p:blipFill>
        <p:spPr bwMode="auto">
          <a:xfrm>
            <a:off x="609600" y="5845175"/>
            <a:ext cx="1676400" cy="1012825"/>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ctr"/>
            <a:r>
              <a:rPr lang="en-US" dirty="0">
                <a:solidFill>
                  <a:schemeClr val="tx1"/>
                </a:solidFill>
              </a:rPr>
              <a:t>Out of County Evacuation</a:t>
            </a:r>
          </a:p>
        </p:txBody>
      </p:sp>
      <p:sp>
        <p:nvSpPr>
          <p:cNvPr id="19459" name="Rectangle 3"/>
          <p:cNvSpPr>
            <a:spLocks noGrp="1" noChangeArrowheads="1"/>
          </p:cNvSpPr>
          <p:nvPr>
            <p:ph type="body" idx="1"/>
          </p:nvPr>
        </p:nvSpPr>
        <p:spPr/>
        <p:txBody>
          <a:bodyPr/>
          <a:lstStyle/>
          <a:p>
            <a:r>
              <a:rPr lang="en-US"/>
              <a:t>From designated pick-up points</a:t>
            </a:r>
          </a:p>
          <a:p>
            <a:r>
              <a:rPr lang="en-US"/>
              <a:t>To the HUB</a:t>
            </a:r>
          </a:p>
          <a:p>
            <a:r>
              <a:rPr lang="en-US"/>
              <a:t>To designated shelters located inland</a:t>
            </a:r>
          </a:p>
          <a:p>
            <a:pPr>
              <a:buFontTx/>
              <a:buNone/>
            </a:pPr>
            <a:r>
              <a:rPr lang="en-US"/>
              <a:t>   </a:t>
            </a:r>
            <a:r>
              <a:rPr lang="en-US" sz="2800"/>
              <a:t>(Two Year Community Colleges)</a:t>
            </a:r>
          </a:p>
          <a:p>
            <a:pPr>
              <a:buFontTx/>
              <a:buNone/>
            </a:pPr>
            <a:r>
              <a:rPr lang="en-US" sz="2800"/>
              <a:t>	Tier 1, Tier 2, Tier 3</a:t>
            </a:r>
          </a:p>
          <a:p>
            <a:pPr>
              <a:buFontTx/>
              <a:buNone/>
            </a:pPr>
            <a:endParaRPr lang="en-US" sz="2800"/>
          </a:p>
          <a:p>
            <a:endParaRPr lang="en-US"/>
          </a:p>
        </p:txBody>
      </p:sp>
      <p:pic>
        <p:nvPicPr>
          <p:cNvPr id="19460" name="Picture 4" descr="MCj03887300000[1]"/>
          <p:cNvPicPr>
            <a:picLocks noChangeAspect="1" noChangeArrowheads="1"/>
          </p:cNvPicPr>
          <p:nvPr/>
        </p:nvPicPr>
        <p:blipFill>
          <a:blip r:embed="rId3"/>
          <a:srcRect/>
          <a:stretch>
            <a:fillRect/>
          </a:stretch>
        </p:blipFill>
        <p:spPr bwMode="auto">
          <a:xfrm>
            <a:off x="4876800" y="4419600"/>
            <a:ext cx="3581400" cy="2112963"/>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Needs/Medical Needs Evacuations</a:t>
            </a:r>
            <a:endParaRPr lang="en-US" dirty="0"/>
          </a:p>
        </p:txBody>
      </p:sp>
      <p:sp>
        <p:nvSpPr>
          <p:cNvPr id="3" name="Content Placeholder 2"/>
          <p:cNvSpPr>
            <a:spLocks noGrp="1"/>
          </p:cNvSpPr>
          <p:nvPr>
            <p:ph idx="1"/>
          </p:nvPr>
        </p:nvSpPr>
        <p:spPr>
          <a:xfrm>
            <a:off x="152400" y="1600200"/>
            <a:ext cx="8991600" cy="4525963"/>
          </a:xfrm>
        </p:spPr>
        <p:txBody>
          <a:bodyPr/>
          <a:lstStyle/>
          <a:p>
            <a:r>
              <a:rPr lang="en-US" sz="2400" dirty="0" smtClean="0"/>
              <a:t>Partner Organizations are critical!</a:t>
            </a:r>
          </a:p>
          <a:p>
            <a:pPr lvl="1"/>
            <a:r>
              <a:rPr lang="en-US" sz="2000" dirty="0" smtClean="0"/>
              <a:t>Identification</a:t>
            </a:r>
          </a:p>
          <a:p>
            <a:pPr lvl="1"/>
            <a:r>
              <a:rPr lang="en-US" sz="2000" dirty="0" smtClean="0"/>
              <a:t>Assistance </a:t>
            </a:r>
          </a:p>
          <a:p>
            <a:r>
              <a:rPr lang="en-US" sz="2400" dirty="0" smtClean="0"/>
              <a:t>Transportation to Medical Needs Shelters is available </a:t>
            </a:r>
          </a:p>
          <a:p>
            <a:r>
              <a:rPr lang="en-US" sz="2400" dirty="0" smtClean="0"/>
              <a:t>Out-of-town evacuation is available if necessary</a:t>
            </a:r>
          </a:p>
          <a:p>
            <a:r>
              <a:rPr lang="en-US" sz="2400" dirty="0" smtClean="0"/>
              <a:t>Institutional Emergency Plans are reviewed annually to ensure process for, and ease of, evacuation (e.g., medical facilities, prisons, etc)</a:t>
            </a:r>
          </a:p>
          <a:p>
            <a:r>
              <a:rPr lang="en-US" sz="2400" dirty="0" smtClean="0"/>
              <a:t>MCEMA Website is full of additional information for preparation for evacuation (see next slide)</a:t>
            </a:r>
          </a:p>
          <a:p>
            <a:r>
              <a:rPr lang="en-US" sz="2400" dirty="0" smtClean="0"/>
              <a:t>Comprehensive Pet Friendly information along evacuation routes are located on website</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bile_cty_agencies"/>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09800" y="1295400"/>
            <a:ext cx="4800600" cy="4613275"/>
          </a:xfrm>
          <a:prstGeom prst="rect">
            <a:avLst/>
          </a:prstGeom>
          <a:noFill/>
          <a:ln w="9525">
            <a:noFill/>
            <a:miter lim="800000"/>
            <a:headEnd/>
            <a:tailEnd/>
          </a:ln>
        </p:spPr>
      </p:pic>
      <p:sp>
        <p:nvSpPr>
          <p:cNvPr id="4099" name="Rectangle 3"/>
          <p:cNvSpPr>
            <a:spLocks noChangeArrowheads="1"/>
          </p:cNvSpPr>
          <p:nvPr/>
        </p:nvSpPr>
        <p:spPr bwMode="auto">
          <a:xfrm>
            <a:off x="533400" y="304800"/>
            <a:ext cx="8229600" cy="685800"/>
          </a:xfrm>
          <a:prstGeom prst="rect">
            <a:avLst/>
          </a:prstGeom>
          <a:noFill/>
          <a:ln w="9525">
            <a:noFill/>
            <a:miter lim="800000"/>
            <a:headEnd/>
            <a:tailEnd/>
          </a:ln>
        </p:spPr>
        <p:txBody>
          <a:bodyPr anchor="ctr"/>
          <a:lstStyle/>
          <a:p>
            <a:pPr algn="ctr" eaLnBrk="1" hangingPunct="1"/>
            <a:r>
              <a:rPr lang="en-US" sz="3200" b="1" dirty="0"/>
              <a:t>Responsible Jurisdictions </a:t>
            </a:r>
            <a:br>
              <a:rPr lang="en-US" sz="3200" b="1" dirty="0"/>
            </a:br>
            <a:r>
              <a:rPr lang="en-US" sz="3200" b="1" dirty="0"/>
              <a:t>and First Responders/Receivers</a:t>
            </a:r>
          </a:p>
        </p:txBody>
      </p:sp>
      <p:sp>
        <p:nvSpPr>
          <p:cNvPr id="4100" name="WordArt 4"/>
          <p:cNvSpPr>
            <a:spLocks noChangeArrowheads="1" noChangeShapeType="1" noTextEdit="1"/>
          </p:cNvSpPr>
          <p:nvPr/>
        </p:nvSpPr>
        <p:spPr bwMode="auto">
          <a:xfrm>
            <a:off x="7467600" y="1905000"/>
            <a:ext cx="904875" cy="428625"/>
          </a:xfrm>
          <a:prstGeom prst="rect">
            <a:avLst/>
          </a:prstGeom>
        </p:spPr>
        <p:txBody>
          <a:bodyPr wrap="none" fromWordArt="1">
            <a:prstTxWarp prst="textPlain">
              <a:avLst>
                <a:gd name="adj" fmla="val 50000"/>
              </a:avLst>
            </a:prstTxWarp>
          </a:bodyPr>
          <a:lstStyle/>
          <a:p>
            <a:pPr algn="ctr"/>
            <a:r>
              <a:rPr lang="en-US" sz="28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a:rPr>
              <a:t>Police</a:t>
            </a:r>
          </a:p>
        </p:txBody>
      </p:sp>
      <p:sp>
        <p:nvSpPr>
          <p:cNvPr id="4101" name="WordArt 5"/>
          <p:cNvSpPr>
            <a:spLocks noChangeArrowheads="1" noChangeShapeType="1" noTextEdit="1"/>
          </p:cNvSpPr>
          <p:nvPr/>
        </p:nvSpPr>
        <p:spPr bwMode="auto">
          <a:xfrm>
            <a:off x="6553200" y="1295400"/>
            <a:ext cx="2276475" cy="361950"/>
          </a:xfrm>
          <a:prstGeom prst="rect">
            <a:avLst/>
          </a:prstGeom>
        </p:spPr>
        <p:txBody>
          <a:bodyPr wrap="none" fromWordArt="1">
            <a:prstTxWarp prst="textPlain">
              <a:avLst>
                <a:gd name="adj" fmla="val 50000"/>
              </a:avLst>
            </a:prstTxWarp>
          </a:bodyPr>
          <a:lstStyle/>
          <a:p>
            <a:pPr algn="ctr"/>
            <a:r>
              <a:rPr lang="en-US" sz="20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Fire and Rescue</a:t>
            </a:r>
          </a:p>
        </p:txBody>
      </p:sp>
      <p:sp>
        <p:nvSpPr>
          <p:cNvPr id="4102" name="WordArt 6"/>
          <p:cNvSpPr>
            <a:spLocks noChangeArrowheads="1" noChangeShapeType="1" noTextEdit="1"/>
          </p:cNvSpPr>
          <p:nvPr/>
        </p:nvSpPr>
        <p:spPr bwMode="auto">
          <a:xfrm>
            <a:off x="7543800" y="2743200"/>
            <a:ext cx="1057275" cy="428625"/>
          </a:xfrm>
          <a:prstGeom prst="rect">
            <a:avLst/>
          </a:prstGeom>
        </p:spPr>
        <p:txBody>
          <a:bodyPr wrap="none" fromWordArt="1">
            <a:prstTxWarp prst="textPlain">
              <a:avLst>
                <a:gd name="adj" fmla="val 50000"/>
              </a:avLst>
            </a:prstTxWarp>
          </a:bodyPr>
          <a:lstStyle/>
          <a:p>
            <a:pPr algn="ctr"/>
            <a:r>
              <a:rPr lang="en-US" sz="2800" kern="10" dirty="0">
                <a:ln w="19050">
                  <a:solidFill>
                    <a:srgbClr val="99CCFF"/>
                  </a:solidFill>
                  <a:round/>
                  <a:headEnd/>
                  <a:tailEnd/>
                </a:ln>
                <a:solidFill>
                  <a:srgbClr val="0066CC"/>
                </a:solidFill>
                <a:effectLst>
                  <a:outerShdw dist="35921" dir="2700000" algn="ctr" rotWithShape="0">
                    <a:srgbClr val="990000"/>
                  </a:outerShdw>
                </a:effectLst>
                <a:latin typeface="Impact"/>
              </a:rPr>
              <a:t>Hazmat</a:t>
            </a:r>
          </a:p>
        </p:txBody>
      </p:sp>
      <p:sp>
        <p:nvSpPr>
          <p:cNvPr id="4103" name="WordArt 7" descr="Paper bag"/>
          <p:cNvSpPr>
            <a:spLocks noChangeArrowheads="1" noChangeShapeType="1" noTextEdit="1"/>
          </p:cNvSpPr>
          <p:nvPr/>
        </p:nvSpPr>
        <p:spPr bwMode="auto">
          <a:xfrm>
            <a:off x="762000" y="1828800"/>
            <a:ext cx="1647825" cy="342900"/>
          </a:xfrm>
          <a:prstGeom prst="rect">
            <a:avLst/>
          </a:prstGeom>
        </p:spPr>
        <p:txBody>
          <a:bodyPr wrap="none" fromWordArt="1">
            <a:prstTxWarp prst="textPlain">
              <a:avLst>
                <a:gd name="adj" fmla="val 50000"/>
              </a:avLst>
            </a:prstTxWarp>
          </a:bodyPr>
          <a:lstStyle/>
          <a:p>
            <a:pPr algn="ctr"/>
            <a:r>
              <a:rPr lang="en-US" sz="2400" kern="10" dirty="0">
                <a:ln w="9525">
                  <a:solidFill>
                    <a:srgbClr val="008000"/>
                  </a:solidFill>
                  <a:round/>
                  <a:headEnd/>
                  <a:tailEnd/>
                </a:ln>
                <a:blipFill dpi="0" rotWithShape="0">
                  <a:blip r:embed="rId4"/>
                  <a:srcRect/>
                  <a:tile tx="0" ty="0" sx="100000" sy="100000" flip="none" algn="tl"/>
                </a:blipFill>
                <a:effectLst>
                  <a:outerShdw dist="563972" dir="14049741" sx="125000" sy="125000" algn="tl" rotWithShape="0">
                    <a:srgbClr val="C7DFD3">
                      <a:alpha val="79999"/>
                    </a:srgbClr>
                  </a:outerShdw>
                </a:effectLst>
                <a:latin typeface="Times New Roman"/>
                <a:cs typeface="Times New Roman"/>
              </a:rPr>
              <a:t>Public Health</a:t>
            </a:r>
          </a:p>
        </p:txBody>
      </p:sp>
      <p:sp>
        <p:nvSpPr>
          <p:cNvPr id="4104" name="WordArt 9"/>
          <p:cNvSpPr>
            <a:spLocks noChangeArrowheads="1" noChangeShapeType="1" noTextEdit="1"/>
          </p:cNvSpPr>
          <p:nvPr/>
        </p:nvSpPr>
        <p:spPr bwMode="auto">
          <a:xfrm>
            <a:off x="457200" y="4724400"/>
            <a:ext cx="1219200" cy="6985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en-US" sz="3600" kern="10" dirty="0">
                <a:ln w="9525">
                  <a:round/>
                  <a:headEnd/>
                  <a:tailEnd/>
                </a:ln>
                <a:gradFill rotWithShape="1">
                  <a:gsLst>
                    <a:gs pos="0">
                      <a:srgbClr val="FFFFCC"/>
                    </a:gs>
                    <a:gs pos="100000">
                      <a:srgbClr val="FF9999"/>
                    </a:gs>
                  </a:gsLst>
                  <a:lin ang="5400000" scaled="1"/>
                </a:gradFill>
                <a:latin typeface="Times New Roman"/>
                <a:cs typeface="Times New Roman"/>
              </a:rPr>
              <a:t>USAR</a:t>
            </a:r>
          </a:p>
        </p:txBody>
      </p:sp>
      <p:sp>
        <p:nvSpPr>
          <p:cNvPr id="4105" name="WordArt 10" descr="White marble"/>
          <p:cNvSpPr>
            <a:spLocks noChangeArrowheads="1" noChangeShapeType="1" noTextEdit="1"/>
          </p:cNvSpPr>
          <p:nvPr/>
        </p:nvSpPr>
        <p:spPr bwMode="auto">
          <a:xfrm>
            <a:off x="7620000" y="4191000"/>
            <a:ext cx="847725" cy="4953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sz="2800" kern="10" dirty="0">
                <a:ln w="9525">
                  <a:round/>
                  <a:headEnd/>
                  <a:tailEnd/>
                </a:ln>
                <a:blipFill dpi="0" rotWithShape="0">
                  <a:blip r:embed="rId5"/>
                  <a:srcRect/>
                  <a:tile tx="0" ty="0" sx="100000" sy="100000" flip="none" algn="tl"/>
                </a:blipFill>
                <a:latin typeface="Arial Black"/>
              </a:rPr>
              <a:t>EMS</a:t>
            </a:r>
          </a:p>
        </p:txBody>
      </p:sp>
      <p:sp>
        <p:nvSpPr>
          <p:cNvPr id="4106" name="WordArt 11"/>
          <p:cNvSpPr>
            <a:spLocks noChangeArrowheads="1" noChangeShapeType="1" noTextEdit="1"/>
          </p:cNvSpPr>
          <p:nvPr/>
        </p:nvSpPr>
        <p:spPr bwMode="auto">
          <a:xfrm>
            <a:off x="381000" y="5638800"/>
            <a:ext cx="1695450" cy="428625"/>
          </a:xfrm>
          <a:prstGeom prst="rect">
            <a:avLst/>
          </a:prstGeom>
        </p:spPr>
        <p:txBody>
          <a:bodyPr wrap="none" fromWordArt="1">
            <a:prstTxWarp prst="textPlain">
              <a:avLst>
                <a:gd name="adj" fmla="val 50000"/>
              </a:avLst>
            </a:prstTxWarp>
          </a:bodyPr>
          <a:lstStyle/>
          <a:p>
            <a:pPr algn="ctr"/>
            <a:r>
              <a:rPr lang="en-US" sz="24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Red Cross</a:t>
            </a:r>
          </a:p>
        </p:txBody>
      </p:sp>
      <p:sp>
        <p:nvSpPr>
          <p:cNvPr id="4107" name="WordArt 12"/>
          <p:cNvSpPr>
            <a:spLocks noChangeArrowheads="1" noChangeShapeType="1" noTextEdit="1"/>
          </p:cNvSpPr>
          <p:nvPr/>
        </p:nvSpPr>
        <p:spPr bwMode="auto">
          <a:xfrm>
            <a:off x="7162800" y="3429000"/>
            <a:ext cx="1800225" cy="428625"/>
          </a:xfrm>
          <a:prstGeom prst="rect">
            <a:avLst/>
          </a:prstGeom>
        </p:spPr>
        <p:txBody>
          <a:bodyPr wrap="none" fromWordArt="1">
            <a:prstTxWarp prst="textPlain">
              <a:avLst>
                <a:gd name="adj" fmla="val 50000"/>
              </a:avLst>
            </a:prstTxWarp>
            <a:scene3d>
              <a:camera prst="legacyPerspectiveBottomRight">
                <a:rot lat="0" lon="21239998" rev="0"/>
              </a:camera>
              <a:lightRig rig="legacyHarsh3" dir="l"/>
            </a:scene3d>
            <a:sp3d extrusionH="430200" prstMaterial="legacyMatte">
              <a:extrusionClr>
                <a:srgbClr val="C0C0C0"/>
              </a:extrusionClr>
            </a:sp3d>
          </a:bodyPr>
          <a:lstStyle/>
          <a:p>
            <a:pPr algn="ctr"/>
            <a:r>
              <a:rPr lang="en-US" sz="2400" kern="10" dirty="0" smtClean="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rPr>
              <a:t>VOAD</a:t>
            </a:r>
            <a:endParaRPr lang="en-US" sz="2400" kern="10" dirty="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a:endParaRPr>
          </a:p>
        </p:txBody>
      </p:sp>
      <p:sp>
        <p:nvSpPr>
          <p:cNvPr id="4108" name="WordArt 13"/>
          <p:cNvSpPr>
            <a:spLocks noChangeArrowheads="1" noChangeShapeType="1" noTextEdit="1"/>
          </p:cNvSpPr>
          <p:nvPr/>
        </p:nvSpPr>
        <p:spPr bwMode="auto">
          <a:xfrm>
            <a:off x="228600" y="4114800"/>
            <a:ext cx="2133600" cy="495300"/>
          </a:xfrm>
          <a:prstGeom prst="rect">
            <a:avLst/>
          </a:prstGeom>
        </p:spPr>
        <p:txBody>
          <a:bodyPr wrap="none" fromWordArt="1">
            <a:prstTxWarp prst="textFadeUp">
              <a:avLst>
                <a:gd name="adj" fmla="val 9991"/>
              </a:avLst>
            </a:prstTxWarp>
          </a:bodyPr>
          <a:lstStyle/>
          <a:p>
            <a:pPr algn="ctr"/>
            <a:r>
              <a:rPr lang="en-US" sz="2800" kern="10" dirty="0" smtClean="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Hospitals, SNFs, ALFs</a:t>
            </a:r>
            <a:endParaRPr lang="en-US" sz="2800" kern="10" dirty="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Arial Black"/>
            </a:endParaRPr>
          </a:p>
        </p:txBody>
      </p:sp>
      <p:sp>
        <p:nvSpPr>
          <p:cNvPr id="4109" name="Text Box 14"/>
          <p:cNvSpPr txBox="1">
            <a:spLocks noChangeArrowheads="1"/>
          </p:cNvSpPr>
          <p:nvPr/>
        </p:nvSpPr>
        <p:spPr bwMode="auto">
          <a:xfrm>
            <a:off x="609600" y="5943600"/>
            <a:ext cx="7696200" cy="701675"/>
          </a:xfrm>
          <a:prstGeom prst="rect">
            <a:avLst/>
          </a:prstGeom>
          <a:noFill/>
          <a:ln w="9525">
            <a:noFill/>
            <a:miter lim="800000"/>
            <a:headEnd/>
            <a:tailEnd/>
          </a:ln>
        </p:spPr>
        <p:txBody>
          <a:bodyPr>
            <a:spAutoFit/>
          </a:bodyPr>
          <a:lstStyle/>
          <a:p>
            <a:pPr algn="ctr"/>
            <a:r>
              <a:rPr lang="en-US" sz="2000" b="1" dirty="0"/>
              <a:t>Everyone has a role to play in </a:t>
            </a:r>
          </a:p>
          <a:p>
            <a:pPr algn="ctr"/>
            <a:r>
              <a:rPr lang="en-US" sz="2000" b="1" dirty="0" smtClean="0"/>
              <a:t>Mitigation</a:t>
            </a:r>
            <a:r>
              <a:rPr lang="en-US" sz="2000" b="1" dirty="0"/>
              <a:t>, </a:t>
            </a:r>
            <a:r>
              <a:rPr lang="en-US" sz="2000" b="1" dirty="0" smtClean="0"/>
              <a:t>Preparedness, Response and Recovery</a:t>
            </a:r>
            <a:r>
              <a:rPr lang="en-US" sz="2000" b="1" dirty="0"/>
              <a:t>!</a:t>
            </a:r>
          </a:p>
        </p:txBody>
      </p:sp>
      <p:sp>
        <p:nvSpPr>
          <p:cNvPr id="14" name="WordArt 6"/>
          <p:cNvSpPr>
            <a:spLocks noChangeArrowheads="1" noChangeShapeType="1" noTextEdit="1"/>
          </p:cNvSpPr>
          <p:nvPr/>
        </p:nvSpPr>
        <p:spPr bwMode="auto">
          <a:xfrm>
            <a:off x="609600" y="3200400"/>
            <a:ext cx="1295400" cy="533400"/>
          </a:xfrm>
          <a:prstGeom prst="rect">
            <a:avLst/>
          </a:prstGeom>
        </p:spPr>
        <p:txBody>
          <a:bodyPr wrap="none" fromWordArt="1">
            <a:prstTxWarp prst="textPlain">
              <a:avLst>
                <a:gd name="adj" fmla="val 50000"/>
              </a:avLst>
            </a:prstTxWarp>
          </a:bodyPr>
          <a:lstStyle/>
          <a:p>
            <a:pPr algn="ctr"/>
            <a:r>
              <a:rPr lang="en-US" sz="2800" kern="10" dirty="0" smtClean="0">
                <a:ln w="19050">
                  <a:solidFill>
                    <a:srgbClr val="99CCFF"/>
                  </a:solidFill>
                  <a:round/>
                  <a:headEnd/>
                  <a:tailEnd/>
                </a:ln>
                <a:solidFill>
                  <a:srgbClr val="0066CC"/>
                </a:solidFill>
                <a:effectLst>
                  <a:outerShdw dist="35921" dir="2700000" algn="ctr" rotWithShape="0">
                    <a:srgbClr val="990000"/>
                  </a:outerShdw>
                </a:effectLst>
                <a:latin typeface="Impact"/>
              </a:rPr>
              <a:t>Churches</a:t>
            </a:r>
            <a:endParaRPr lang="en-US" sz="2800" kern="10" dirty="0">
              <a:ln w="19050">
                <a:solidFill>
                  <a:srgbClr val="99CCFF"/>
                </a:solidFill>
                <a:round/>
                <a:headEnd/>
                <a:tailEnd/>
              </a:ln>
              <a:solidFill>
                <a:srgbClr val="0066CC"/>
              </a:solidFill>
              <a:effectLst>
                <a:outerShdw dist="35921" dir="2700000" algn="ctr" rotWithShape="0">
                  <a:srgbClr val="990000"/>
                </a:outerShdw>
              </a:effectLst>
              <a:latin typeface="Impact"/>
            </a:endParaRPr>
          </a:p>
        </p:txBody>
      </p:sp>
      <p:sp>
        <p:nvSpPr>
          <p:cNvPr id="15" name="WordArt 7" descr="Paper bag"/>
          <p:cNvSpPr>
            <a:spLocks noChangeArrowheads="1" noChangeShapeType="1" noTextEdit="1"/>
          </p:cNvSpPr>
          <p:nvPr/>
        </p:nvSpPr>
        <p:spPr bwMode="auto">
          <a:xfrm>
            <a:off x="7162800" y="5943600"/>
            <a:ext cx="1647825" cy="342900"/>
          </a:xfrm>
          <a:prstGeom prst="rect">
            <a:avLst/>
          </a:prstGeom>
        </p:spPr>
        <p:txBody>
          <a:bodyPr wrap="none" fromWordArt="1">
            <a:prstTxWarp prst="textPlain">
              <a:avLst>
                <a:gd name="adj" fmla="val 50000"/>
              </a:avLst>
            </a:prstTxWarp>
          </a:bodyPr>
          <a:lstStyle/>
          <a:p>
            <a:pPr algn="ctr"/>
            <a:r>
              <a:rPr lang="en-US" sz="2400" kern="10" dirty="0" smtClean="0">
                <a:ln w="9525">
                  <a:solidFill>
                    <a:srgbClr val="008000"/>
                  </a:solidFill>
                  <a:round/>
                  <a:headEnd/>
                  <a:tailEnd/>
                </a:ln>
                <a:blipFill dpi="0" rotWithShape="0">
                  <a:blip r:embed="rId4"/>
                  <a:srcRect/>
                  <a:tile tx="0" ty="0" sx="100000" sy="100000" flip="none" algn="tl"/>
                </a:blipFill>
                <a:effectLst>
                  <a:outerShdw dist="563972" dir="14049741" sx="125000" sy="125000" algn="tl" rotWithShape="0">
                    <a:srgbClr val="C7DFD3">
                      <a:alpha val="79999"/>
                    </a:srgbClr>
                  </a:outerShdw>
                </a:effectLst>
                <a:latin typeface="Times New Roman"/>
                <a:cs typeface="Times New Roman"/>
              </a:rPr>
              <a:t>Sr. Citizen Advocacy Groups</a:t>
            </a:r>
            <a:endParaRPr lang="en-US" sz="2400" kern="10" dirty="0">
              <a:ln w="9525">
                <a:solidFill>
                  <a:srgbClr val="008000"/>
                </a:solidFill>
                <a:round/>
                <a:headEnd/>
                <a:tailEnd/>
              </a:ln>
              <a:blipFill dpi="0" rotWithShape="0">
                <a:blip r:embed="rId4"/>
                <a:srcRect/>
                <a:tile tx="0" ty="0" sx="100000" sy="100000" flip="none" algn="tl"/>
              </a:blipFill>
              <a:effectLst>
                <a:outerShdw dist="563972" dir="14049741" sx="125000" sy="125000" algn="tl" rotWithShape="0">
                  <a:srgbClr val="C7DFD3">
                    <a:alpha val="79999"/>
                  </a:srgbClr>
                </a:outerShdw>
              </a:effectLst>
              <a:latin typeface="Times New Roman"/>
              <a:cs typeface="Times New Roman"/>
            </a:endParaRPr>
          </a:p>
        </p:txBody>
      </p:sp>
      <p:sp>
        <p:nvSpPr>
          <p:cNvPr id="16" name="WordArt 5"/>
          <p:cNvSpPr>
            <a:spLocks noChangeArrowheads="1" noChangeShapeType="1" noTextEdit="1"/>
          </p:cNvSpPr>
          <p:nvPr/>
        </p:nvSpPr>
        <p:spPr bwMode="auto">
          <a:xfrm>
            <a:off x="6629400" y="4876800"/>
            <a:ext cx="2276475" cy="361950"/>
          </a:xfrm>
          <a:prstGeom prst="rect">
            <a:avLst/>
          </a:prstGeom>
        </p:spPr>
        <p:txBody>
          <a:bodyPr wrap="none" fromWordArt="1">
            <a:prstTxWarp prst="textPlain">
              <a:avLst>
                <a:gd name="adj" fmla="val 50000"/>
              </a:avLst>
            </a:prstTxWarp>
          </a:bodyPr>
          <a:lstStyle/>
          <a:p>
            <a:pPr algn="ctr"/>
            <a:r>
              <a:rPr lang="en-US" sz="2000" kern="10" dirty="0" smtClean="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Private Industry</a:t>
            </a:r>
            <a:endParaRPr lang="en-US" sz="20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endParaRPr>
          </a:p>
        </p:txBody>
      </p:sp>
      <p:sp>
        <p:nvSpPr>
          <p:cNvPr id="17" name="WordArt 4"/>
          <p:cNvSpPr>
            <a:spLocks noChangeArrowheads="1" noChangeShapeType="1" noTextEdit="1"/>
          </p:cNvSpPr>
          <p:nvPr/>
        </p:nvSpPr>
        <p:spPr bwMode="auto">
          <a:xfrm>
            <a:off x="228600" y="2438400"/>
            <a:ext cx="2285999" cy="428625"/>
          </a:xfrm>
          <a:prstGeom prst="rect">
            <a:avLst/>
          </a:prstGeom>
        </p:spPr>
        <p:txBody>
          <a:bodyPr wrap="none" fromWordArt="1">
            <a:prstTxWarp prst="textPlain">
              <a:avLst>
                <a:gd name="adj" fmla="val 50000"/>
              </a:avLst>
            </a:prstTxWarp>
          </a:bodyPr>
          <a:lstStyle/>
          <a:p>
            <a:pPr algn="ctr"/>
            <a:r>
              <a:rPr lang="en-US" sz="2800" kern="10" dirty="0" smtClean="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a:rPr>
              <a:t>Social Service Agencies</a:t>
            </a:r>
            <a:endParaRPr lang="en-US" sz="2800" kern="10" dirty="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0" y="152400"/>
            <a:ext cx="9144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en-US" u="sng" dirty="0" smtClean="0"/>
              <a:t>Special Needs Evacuations – Additional Steps You May Need to Take</a:t>
            </a:r>
            <a:endParaRPr lang="en-US" u="sng" dirty="0"/>
          </a:p>
        </p:txBody>
      </p:sp>
      <p:graphicFrame>
        <p:nvGraphicFramePr>
          <p:cNvPr id="7" name="Table 6"/>
          <p:cNvGraphicFramePr>
            <a:graphicFrameLocks noGrp="1"/>
          </p:cNvGraphicFramePr>
          <p:nvPr/>
        </p:nvGraphicFramePr>
        <p:xfrm>
          <a:off x="228600" y="685800"/>
          <a:ext cx="8763000" cy="5860179"/>
        </p:xfrm>
        <a:graphic>
          <a:graphicData uri="http://schemas.openxmlformats.org/drawingml/2006/table">
            <a:tbl>
              <a:tblPr/>
              <a:tblGrid>
                <a:gridCol w="2787303"/>
                <a:gridCol w="5975697"/>
              </a:tblGrid>
              <a:tr h="301407">
                <a:tc>
                  <a:txBody>
                    <a:bodyPr/>
                    <a:lstStyle/>
                    <a:p>
                      <a:pPr algn="ctr" fontAlgn="t"/>
                      <a:r>
                        <a:rPr lang="en-US" sz="1600" b="1" i="0" u="none" strike="noStrike" dirty="0">
                          <a:solidFill>
                            <a:schemeClr val="tx1"/>
                          </a:solidFill>
                          <a:latin typeface="Calibri"/>
                        </a:rPr>
                        <a:t>Disability/Special Need</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1" i="0" u="none" strike="noStrike">
                          <a:solidFill>
                            <a:schemeClr val="tx1"/>
                          </a:solidFill>
                          <a:latin typeface="Calibri"/>
                        </a:rPr>
                        <a:t>Additional Steps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6793">
                <a:tc>
                  <a:txBody>
                    <a:bodyPr/>
                    <a:lstStyle/>
                    <a:p>
                      <a:pPr algn="l" fontAlgn="t"/>
                      <a:r>
                        <a:rPr lang="en-US" sz="1600" b="1" i="0" u="none" strike="noStrike">
                          <a:solidFill>
                            <a:schemeClr val="tx1"/>
                          </a:solidFill>
                          <a:latin typeface="Calibri"/>
                        </a:rPr>
                        <a:t>Visually impaired</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be extremely reluctant to leave familiar surroundings when the request for evacuation comes from a stranger. A guide dog could become confused or disoriented in a disaster. People who are blind or partially sighted may have to depend on others to lead them, as well as their dog, to safety during a disaster.</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549">
                <a:tc>
                  <a:txBody>
                    <a:bodyPr/>
                    <a:lstStyle/>
                    <a:p>
                      <a:pPr algn="l" fontAlgn="t"/>
                      <a:r>
                        <a:rPr lang="en-US" sz="1600" b="1" i="0" u="none" strike="noStrike">
                          <a:solidFill>
                            <a:schemeClr val="tx1"/>
                          </a:solidFill>
                          <a:latin typeface="Calibri"/>
                        </a:rPr>
                        <a:t>Hearing impaired</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need to make special arrangements to receive warnings.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454">
                <a:tc>
                  <a:txBody>
                    <a:bodyPr/>
                    <a:lstStyle/>
                    <a:p>
                      <a:pPr algn="l" fontAlgn="t"/>
                      <a:r>
                        <a:rPr lang="en-US" sz="1600" b="1" i="0" u="none" strike="noStrike">
                          <a:solidFill>
                            <a:schemeClr val="tx1"/>
                          </a:solidFill>
                          <a:latin typeface="Calibri"/>
                        </a:rPr>
                        <a:t>Mobility impaired</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need special assistance to get to a shelter.</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1407">
                <a:tc>
                  <a:txBody>
                    <a:bodyPr/>
                    <a:lstStyle/>
                    <a:p>
                      <a:pPr algn="l" fontAlgn="t"/>
                      <a:r>
                        <a:rPr lang="en-US" sz="1600" b="1" i="0" u="none" strike="noStrike">
                          <a:solidFill>
                            <a:schemeClr val="tx1"/>
                          </a:solidFill>
                          <a:latin typeface="Calibri"/>
                        </a:rPr>
                        <a:t>Single working parent</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a:solidFill>
                            <a:schemeClr val="tx1"/>
                          </a:solidFill>
                          <a:latin typeface="Calibri"/>
                        </a:rPr>
                        <a:t>May need help to plan for disasters and emergencies.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990">
                <a:tc>
                  <a:txBody>
                    <a:bodyPr/>
                    <a:lstStyle/>
                    <a:p>
                      <a:pPr algn="l" fontAlgn="t"/>
                      <a:r>
                        <a:rPr lang="en-US" sz="1600" b="1" i="0" u="none" strike="noStrike">
                          <a:solidFill>
                            <a:schemeClr val="tx1"/>
                          </a:solidFill>
                          <a:latin typeface="Calibri"/>
                        </a:rPr>
                        <a:t>Non-English speaking persons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need assistance planning for and responding to emergencies. Community and cultural groups may be able to help keep people informed.</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1407">
                <a:tc>
                  <a:txBody>
                    <a:bodyPr/>
                    <a:lstStyle/>
                    <a:p>
                      <a:pPr algn="l" fontAlgn="t"/>
                      <a:r>
                        <a:rPr lang="en-US" sz="1600" b="1" i="0" u="none" strike="noStrike">
                          <a:solidFill>
                            <a:schemeClr val="tx1"/>
                          </a:solidFill>
                          <a:latin typeface="Calibri"/>
                        </a:rPr>
                        <a:t>People without vehicles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need to make arrangements for transportation.</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8193">
                <a:tc>
                  <a:txBody>
                    <a:bodyPr/>
                    <a:lstStyle/>
                    <a:p>
                      <a:pPr algn="l" fontAlgn="t"/>
                      <a:r>
                        <a:rPr lang="en-US" sz="1600" b="1" i="0" u="none" strike="noStrike">
                          <a:solidFill>
                            <a:schemeClr val="tx1"/>
                          </a:solidFill>
                          <a:latin typeface="Calibri"/>
                        </a:rPr>
                        <a:t>People with special dietary needs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Should take special precautions to have an adequate emergency food supply.</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t"/>
                      <a:r>
                        <a:rPr lang="en-US" sz="1600" b="1" i="0" u="none" strike="noStrike">
                          <a:solidFill>
                            <a:schemeClr val="tx1"/>
                          </a:solidFill>
                          <a:latin typeface="Calibri"/>
                        </a:rPr>
                        <a:t>People with medical conditions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Should know the location and availability of more than one facility if dependent on a dialysis machine or other life-sustaining equipment or treatment.</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1407">
                <a:tc>
                  <a:txBody>
                    <a:bodyPr/>
                    <a:lstStyle/>
                    <a:p>
                      <a:pPr algn="l" fontAlgn="t"/>
                      <a:r>
                        <a:rPr lang="en-US" sz="1600" b="1" i="0" u="none" strike="noStrike">
                          <a:solidFill>
                            <a:schemeClr val="tx1"/>
                          </a:solidFill>
                          <a:latin typeface="Calibri"/>
                        </a:rPr>
                        <a:t>Dialysis patients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Seek treatment immediately prior to moving to a shelter</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8193">
                <a:tc>
                  <a:txBody>
                    <a:bodyPr/>
                    <a:lstStyle/>
                    <a:p>
                      <a:pPr algn="l" fontAlgn="t"/>
                      <a:r>
                        <a:rPr lang="en-US" sz="1600" b="1" i="0" u="none" strike="noStrike">
                          <a:solidFill>
                            <a:schemeClr val="tx1"/>
                          </a:solidFill>
                          <a:latin typeface="Calibri"/>
                        </a:rPr>
                        <a:t>People with mental health conditions</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May need help responding to emergencies and getting to a shelter.</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9153">
                <a:tc>
                  <a:txBody>
                    <a:bodyPr/>
                    <a:lstStyle/>
                    <a:p>
                      <a:pPr algn="l" fontAlgn="t"/>
                      <a:r>
                        <a:rPr lang="en-US" sz="1600" b="1" i="0" u="none" strike="noStrike">
                          <a:solidFill>
                            <a:schemeClr val="tx1"/>
                          </a:solidFill>
                          <a:latin typeface="Calibri"/>
                        </a:rPr>
                        <a:t>People with dementia</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600" b="0" i="0" u="none" strike="noStrike" dirty="0">
                          <a:solidFill>
                            <a:schemeClr val="tx1"/>
                          </a:solidFill>
                          <a:latin typeface="Calibri"/>
                        </a:rPr>
                        <a:t>Should be registered in the Alzheimer’s Association Safe Return Program</a:t>
                      </a:r>
                    </a:p>
                  </a:txBody>
                  <a:tcPr marL="6959" marR="6959" marT="695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Mobile County Shelters</a:t>
            </a:r>
            <a:endParaRPr lang="en-US" dirty="0"/>
          </a:p>
        </p:txBody>
      </p:sp>
      <p:sp>
        <p:nvSpPr>
          <p:cNvPr id="3" name="Content Placeholder 2"/>
          <p:cNvSpPr>
            <a:spLocks noGrp="1"/>
          </p:cNvSpPr>
          <p:nvPr>
            <p:ph idx="1"/>
          </p:nvPr>
        </p:nvSpPr>
        <p:spPr/>
        <p:txBody>
          <a:bodyPr/>
          <a:lstStyle/>
          <a:p>
            <a:r>
              <a:rPr lang="en-US" sz="2400" dirty="0" smtClean="0"/>
              <a:t>Local Storm Shelters including twenty-five (25) standard shelter facilities, three (3) Medical Needs Shelters and (1) Pet Friendly Shelter</a:t>
            </a:r>
          </a:p>
          <a:p>
            <a:r>
              <a:rPr lang="en-US" sz="2400" dirty="0" smtClean="0"/>
              <a:t>In total, we are prepared to shelter up to 27,000</a:t>
            </a:r>
          </a:p>
          <a:p>
            <a:r>
              <a:rPr lang="en-US" sz="2400" dirty="0" smtClean="0"/>
              <a:t>Shelter Partners </a:t>
            </a:r>
          </a:p>
          <a:p>
            <a:pPr>
              <a:buNone/>
            </a:pPr>
            <a:endParaRPr lang="en-US" dirty="0"/>
          </a:p>
        </p:txBody>
      </p:sp>
      <p:pic>
        <p:nvPicPr>
          <p:cNvPr id="4" name="Picture 4" descr="evacueeshelter"/>
          <p:cNvPicPr>
            <a:picLocks noChangeAspect="1" noChangeArrowheads="1"/>
          </p:cNvPicPr>
          <p:nvPr/>
        </p:nvPicPr>
        <p:blipFill>
          <a:blip r:embed="rId3"/>
          <a:srcRect/>
          <a:stretch>
            <a:fillRect/>
          </a:stretch>
        </p:blipFill>
        <p:spPr bwMode="auto">
          <a:xfrm>
            <a:off x="4343400" y="3810000"/>
            <a:ext cx="3352800" cy="2281102"/>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Shelter Partners</a:t>
            </a:r>
            <a:endParaRPr lang="en-US" dirty="0"/>
          </a:p>
        </p:txBody>
      </p:sp>
      <p:sp>
        <p:nvSpPr>
          <p:cNvPr id="3" name="Content Placeholder 2"/>
          <p:cNvSpPr>
            <a:spLocks noGrp="1"/>
          </p:cNvSpPr>
          <p:nvPr>
            <p:ph idx="1"/>
          </p:nvPr>
        </p:nvSpPr>
        <p:spPr>
          <a:xfrm>
            <a:off x="0" y="1295400"/>
            <a:ext cx="9144000" cy="4830763"/>
          </a:xfrm>
        </p:spPr>
        <p:txBody>
          <a:bodyPr/>
          <a:lstStyle/>
          <a:p>
            <a:r>
              <a:rPr lang="en-US" sz="2400" b="1" dirty="0" smtClean="0"/>
              <a:t>Alabama College System: Key Partner in Sheltering Operations</a:t>
            </a:r>
          </a:p>
          <a:p>
            <a:pPr lvl="1"/>
            <a:r>
              <a:rPr lang="en-US" sz="2400" dirty="0" smtClean="0">
                <a:effectLst/>
              </a:rPr>
              <a:t>T</a:t>
            </a:r>
            <a:r>
              <a:rPr lang="en-US" sz="2400" dirty="0" smtClean="0"/>
              <a:t>he Alabama College System – the state’s two-year college system – partners with the American Red Cross to certify two-year college facilities as Hurricane Evacuation Centers. As a result of the state’s effort, </a:t>
            </a:r>
            <a:r>
              <a:rPr lang="en-US" sz="2400" b="1" dirty="0" smtClean="0"/>
              <a:t>23 system colleges with 36 certified sites are able to shelter 22,000 people</a:t>
            </a:r>
            <a:r>
              <a:rPr lang="en-US" sz="2400" dirty="0" smtClean="0"/>
              <a:t>. </a:t>
            </a:r>
          </a:p>
          <a:p>
            <a:pPr lvl="1"/>
            <a:r>
              <a:rPr lang="en-US" sz="2400" dirty="0" smtClean="0"/>
              <a:t>In addition, </a:t>
            </a:r>
            <a:r>
              <a:rPr lang="en-US" sz="2400" b="1" dirty="0" smtClean="0"/>
              <a:t>four colleges are in the process of being designated as Red Cross Certified Medical Needs shelters.</a:t>
            </a:r>
            <a:r>
              <a:rPr lang="en-US" sz="2400" dirty="0" smtClean="0"/>
              <a:t> These special needs shelters will be co-located with college evacuation shelters. </a:t>
            </a:r>
          </a:p>
          <a:p>
            <a:pPr lvl="1"/>
            <a:r>
              <a:rPr lang="en-US" sz="2400" dirty="0" smtClean="0"/>
              <a:t>Following careful planning, it was agreed that the college presidents would manage the college facilities and the Red Cross would manage the sheltering and feeding process. A thorough Memorandum Of Understanding  (MOU) delineates all responsibilities. </a:t>
            </a:r>
            <a:endParaRPr 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Needs Sheltering</a:t>
            </a:r>
            <a:endParaRPr lang="en-US" dirty="0"/>
          </a:p>
        </p:txBody>
      </p:sp>
      <p:sp>
        <p:nvSpPr>
          <p:cNvPr id="3" name="Content Placeholder 2"/>
          <p:cNvSpPr>
            <a:spLocks noGrp="1"/>
          </p:cNvSpPr>
          <p:nvPr>
            <p:ph idx="1"/>
          </p:nvPr>
        </p:nvSpPr>
        <p:spPr/>
        <p:txBody>
          <a:bodyPr/>
          <a:lstStyle/>
          <a:p>
            <a:r>
              <a:rPr lang="en-US" sz="2400" dirty="0" smtClean="0"/>
              <a:t>All those previously identified as Special Needs, with the exception of Medical Needs and those with pets may go to the regular, local shelters or evacuate/be evacuated do another facility or shelter in the state/region</a:t>
            </a:r>
          </a:p>
          <a:p>
            <a:r>
              <a:rPr lang="en-US" sz="2400" dirty="0" smtClean="0"/>
              <a:t>Medical Needs Shelters are established for certain criteria (next slide)</a:t>
            </a:r>
          </a:p>
          <a:p>
            <a:r>
              <a:rPr lang="en-US" sz="2400" dirty="0" smtClean="0"/>
              <a:t>A Pet-Friendly Shelter is available in Mobile County but has limited space; comprehensive pet evacuation information is on MCEMA website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ctr"/>
            <a:r>
              <a:rPr lang="en-US" b="1" dirty="0" smtClean="0">
                <a:solidFill>
                  <a:schemeClr val="tx1"/>
                </a:solidFill>
              </a:rPr>
              <a:t>Medical Needs Shelter</a:t>
            </a:r>
            <a:endParaRPr lang="en-US" b="1" dirty="0">
              <a:solidFill>
                <a:schemeClr val="tx1"/>
              </a:solidFill>
            </a:endParaRPr>
          </a:p>
        </p:txBody>
      </p:sp>
      <p:sp>
        <p:nvSpPr>
          <p:cNvPr id="21507" name="Rectangle 3"/>
          <p:cNvSpPr>
            <a:spLocks noGrp="1" noChangeArrowheads="1"/>
          </p:cNvSpPr>
          <p:nvPr>
            <p:ph type="body" idx="1"/>
          </p:nvPr>
        </p:nvSpPr>
        <p:spPr>
          <a:xfrm>
            <a:off x="381000" y="1524000"/>
            <a:ext cx="8229600" cy="4114800"/>
          </a:xfrm>
        </p:spPr>
        <p:txBody>
          <a:bodyPr/>
          <a:lstStyle/>
          <a:p>
            <a:pPr>
              <a:lnSpc>
                <a:spcPct val="90000"/>
              </a:lnSpc>
            </a:pPr>
            <a:r>
              <a:rPr lang="en-US" sz="2400" dirty="0"/>
              <a:t>Not bedridden; require minimal or moderate assistance</a:t>
            </a:r>
          </a:p>
          <a:p>
            <a:pPr lvl="1">
              <a:lnSpc>
                <a:spcPct val="90000"/>
              </a:lnSpc>
            </a:pPr>
            <a:r>
              <a:rPr lang="en-US" sz="2400" dirty="0"/>
              <a:t>For example:  </a:t>
            </a:r>
            <a:r>
              <a:rPr lang="en-US" sz="2400" dirty="0">
                <a:solidFill>
                  <a:schemeClr val="hlink"/>
                </a:solidFill>
              </a:rPr>
              <a:t>stable oxygen, nebulizer, or sleep apnea treatment; Foley/supra-pubic catheter; frequent incontinence; </a:t>
            </a:r>
            <a:r>
              <a:rPr lang="en-US" sz="2400" dirty="0" err="1">
                <a:solidFill>
                  <a:schemeClr val="hlink"/>
                </a:solidFill>
              </a:rPr>
              <a:t>Ostomies</a:t>
            </a:r>
            <a:r>
              <a:rPr lang="en-US" sz="2400" dirty="0">
                <a:solidFill>
                  <a:schemeClr val="hlink"/>
                </a:solidFill>
              </a:rPr>
              <a:t>; mild Dementia without abusive or wandering behavior; mental illness/mental retardation with nonviolent behavior.</a:t>
            </a:r>
          </a:p>
          <a:p>
            <a:pPr>
              <a:lnSpc>
                <a:spcPct val="90000"/>
              </a:lnSpc>
            </a:pPr>
            <a:r>
              <a:rPr lang="en-US" sz="2400" dirty="0"/>
              <a:t>Peritoneal Dialysis or IV treatment only if self-administered or family assisted</a:t>
            </a:r>
          </a:p>
          <a:p>
            <a:pPr>
              <a:lnSpc>
                <a:spcPct val="90000"/>
              </a:lnSpc>
            </a:pPr>
            <a:r>
              <a:rPr lang="en-US" sz="2400" dirty="0"/>
              <a:t>Must be accompanied by a caregiver</a:t>
            </a:r>
          </a:p>
          <a:p>
            <a:pPr>
              <a:lnSpc>
                <a:spcPct val="90000"/>
              </a:lnSpc>
            </a:pPr>
            <a:r>
              <a:rPr lang="en-US" sz="2400" dirty="0"/>
              <a:t> Bring medical supplies and equipment</a:t>
            </a:r>
          </a:p>
          <a:p>
            <a:pPr>
              <a:lnSpc>
                <a:spcPct val="90000"/>
              </a:lnSpc>
              <a:buFontTx/>
              <a:buNone/>
            </a:pPr>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381000" y="990600"/>
            <a:ext cx="8458200" cy="946150"/>
          </a:xfrm>
          <a:prstGeom prst="rect">
            <a:avLst/>
          </a:prstGeom>
          <a:noFill/>
          <a:ln w="9525">
            <a:noFill/>
            <a:miter lim="800000"/>
            <a:headEnd/>
            <a:tailEnd/>
          </a:ln>
          <a:effectLst/>
        </p:spPr>
        <p:txBody>
          <a:bodyPr>
            <a:spAutoFit/>
          </a:bodyPr>
          <a:lstStyle/>
          <a:p>
            <a:pPr eaLnBrk="0" hangingPunct="0">
              <a:spcBef>
                <a:spcPct val="50000"/>
              </a:spcBef>
              <a:buClr>
                <a:schemeClr val="tx1"/>
              </a:buClr>
              <a:buFont typeface="Wingdings" pitchFamily="2" charset="2"/>
              <a:buNone/>
              <a:defRPr/>
            </a:pPr>
            <a:r>
              <a:rPr lang="en-US" sz="2800" dirty="0">
                <a:solidFill>
                  <a:schemeClr val="tx2"/>
                </a:solidFill>
                <a:effectLst>
                  <a:outerShdw blurRad="38100" dist="38100" dir="2700000" algn="tl">
                    <a:srgbClr val="000000"/>
                  </a:outerShdw>
                </a:effectLst>
                <a:latin typeface="+mj-lt"/>
              </a:rPr>
              <a:t>MCEMA - Central point of coordination within the county for response to and recovery from disasters</a:t>
            </a:r>
          </a:p>
        </p:txBody>
      </p:sp>
      <p:sp>
        <p:nvSpPr>
          <p:cNvPr id="248835" name="Text Box 3"/>
          <p:cNvSpPr txBox="1">
            <a:spLocks noChangeArrowheads="1"/>
          </p:cNvSpPr>
          <p:nvPr/>
        </p:nvSpPr>
        <p:spPr bwMode="auto">
          <a:xfrm>
            <a:off x="304800" y="2286000"/>
            <a:ext cx="4572000" cy="1292225"/>
          </a:xfrm>
          <a:prstGeom prst="rect">
            <a:avLst/>
          </a:prstGeom>
          <a:noFill/>
          <a:ln w="9525">
            <a:noFill/>
            <a:miter lim="800000"/>
            <a:headEnd/>
            <a:tailEnd/>
          </a:ln>
          <a:effectLst/>
        </p:spPr>
        <p:txBody>
          <a:bodyPr>
            <a:spAutoFit/>
          </a:bodyPr>
          <a:lstStyle/>
          <a:p>
            <a:pPr marL="285750" indent="-285750" eaLnBrk="0" hangingPunct="0">
              <a:spcBef>
                <a:spcPct val="25000"/>
              </a:spcBef>
              <a:buClr>
                <a:srgbClr val="CC0000"/>
              </a:buClr>
              <a:buFont typeface="Wingdings" pitchFamily="2" charset="2"/>
              <a:buChar char="§"/>
              <a:defRPr/>
            </a:pPr>
            <a:r>
              <a:rPr lang="en-US" sz="2400" dirty="0">
                <a:effectLst>
                  <a:outerShdw blurRad="38100" dist="38100" dir="2700000" algn="tl">
                    <a:srgbClr val="000000"/>
                  </a:outerShdw>
                </a:effectLst>
                <a:latin typeface="+mj-lt"/>
              </a:rPr>
              <a:t>Activate MCEMA Emergency Operations Center</a:t>
            </a:r>
          </a:p>
          <a:p>
            <a:pPr marL="285750" indent="-285750" eaLnBrk="0" hangingPunct="0">
              <a:spcBef>
                <a:spcPct val="25000"/>
              </a:spcBef>
              <a:buClr>
                <a:srgbClr val="CC0000"/>
              </a:buClr>
              <a:buFont typeface="Wingdings" pitchFamily="2" charset="2"/>
              <a:buChar char="§"/>
              <a:defRPr/>
            </a:pPr>
            <a:r>
              <a:rPr lang="en-US" sz="2400" dirty="0">
                <a:effectLst>
                  <a:outerShdw blurRad="38100" dist="38100" dir="2700000" algn="tl">
                    <a:srgbClr val="000000"/>
                  </a:outerShdw>
                </a:effectLst>
                <a:latin typeface="+mj-lt"/>
              </a:rPr>
              <a:t>Coordinate State Resources</a:t>
            </a:r>
          </a:p>
        </p:txBody>
      </p:sp>
      <p:sp>
        <p:nvSpPr>
          <p:cNvPr id="248836" name="Text Box 4"/>
          <p:cNvSpPr txBox="1">
            <a:spLocks noChangeArrowheads="1"/>
          </p:cNvSpPr>
          <p:nvPr/>
        </p:nvSpPr>
        <p:spPr bwMode="auto">
          <a:xfrm>
            <a:off x="304800" y="3657600"/>
            <a:ext cx="4572000" cy="2124075"/>
          </a:xfrm>
          <a:prstGeom prst="rect">
            <a:avLst/>
          </a:prstGeom>
          <a:noFill/>
          <a:ln w="9525">
            <a:noFill/>
            <a:miter lim="800000"/>
            <a:headEnd/>
            <a:tailEnd/>
          </a:ln>
          <a:effectLst/>
        </p:spPr>
        <p:txBody>
          <a:bodyPr>
            <a:spAutoFit/>
          </a:bodyPr>
          <a:lstStyle/>
          <a:p>
            <a:pPr marL="285750" indent="-285750" eaLnBrk="0" hangingPunct="0">
              <a:spcBef>
                <a:spcPct val="25000"/>
              </a:spcBef>
              <a:buClr>
                <a:srgbClr val="CC0000"/>
              </a:buClr>
              <a:buFont typeface="Wingdings" pitchFamily="2" charset="2"/>
              <a:buChar char="§"/>
              <a:defRPr/>
            </a:pPr>
            <a:r>
              <a:rPr lang="en-US" sz="2400" dirty="0">
                <a:effectLst>
                  <a:outerShdw blurRad="38100" dist="38100" dir="2700000" algn="tl">
                    <a:srgbClr val="000000"/>
                  </a:outerShdw>
                </a:effectLst>
                <a:latin typeface="+mj-lt"/>
              </a:rPr>
              <a:t>Conduct Damage &amp; Needs Assessment</a:t>
            </a:r>
          </a:p>
          <a:p>
            <a:pPr marL="285750" indent="-285750" eaLnBrk="0" hangingPunct="0">
              <a:spcBef>
                <a:spcPct val="25000"/>
              </a:spcBef>
              <a:buClr>
                <a:srgbClr val="CC0000"/>
              </a:buClr>
              <a:buFont typeface="Wingdings" pitchFamily="2" charset="2"/>
              <a:buChar char="§"/>
              <a:defRPr/>
            </a:pPr>
            <a:r>
              <a:rPr lang="en-US" sz="2400" dirty="0">
                <a:effectLst>
                  <a:outerShdw blurRad="38100" dist="38100" dir="2700000" algn="tl">
                    <a:srgbClr val="000000"/>
                  </a:outerShdw>
                </a:effectLst>
                <a:latin typeface="+mj-lt"/>
              </a:rPr>
              <a:t>Recommend Actions to the State EMA and Mobile County</a:t>
            </a:r>
          </a:p>
          <a:p>
            <a:pPr marL="285750" indent="-285750" eaLnBrk="0" hangingPunct="0">
              <a:spcBef>
                <a:spcPct val="25000"/>
              </a:spcBef>
              <a:buClr>
                <a:srgbClr val="CC0000"/>
              </a:buClr>
              <a:buFont typeface="Wingdings" pitchFamily="2" charset="2"/>
              <a:buChar char="§"/>
              <a:defRPr/>
            </a:pPr>
            <a:r>
              <a:rPr lang="en-US" sz="2400" dirty="0">
                <a:effectLst>
                  <a:outerShdw blurRad="38100" dist="38100" dir="2700000" algn="tl">
                    <a:srgbClr val="000000"/>
                  </a:outerShdw>
                </a:effectLst>
                <a:latin typeface="+mj-lt"/>
              </a:rPr>
              <a:t>Coordinate local Response</a:t>
            </a:r>
          </a:p>
        </p:txBody>
      </p:sp>
      <p:sp>
        <p:nvSpPr>
          <p:cNvPr id="10245" name="Rectangle 6"/>
          <p:cNvSpPr>
            <a:spLocks noGrp="1" noRot="1" noChangeArrowheads="1"/>
          </p:cNvSpPr>
          <p:nvPr>
            <p:ph type="title"/>
          </p:nvPr>
        </p:nvSpPr>
        <p:spPr>
          <a:xfrm>
            <a:off x="457200" y="0"/>
            <a:ext cx="8229600" cy="1143000"/>
          </a:xfrm>
        </p:spPr>
        <p:txBody>
          <a:bodyPr/>
          <a:lstStyle/>
          <a:p>
            <a:pPr eaLnBrk="1" hangingPunct="1"/>
            <a:r>
              <a:rPr lang="en-US" dirty="0" smtClean="0">
                <a:effectLst/>
              </a:rPr>
              <a:t>Response</a:t>
            </a:r>
          </a:p>
        </p:txBody>
      </p:sp>
      <p:pic>
        <p:nvPicPr>
          <p:cNvPr id="10246" name="Picture 9"/>
          <p:cNvPicPr>
            <a:picLocks noGrp="1" noChangeAspect="1" noChangeArrowheads="1"/>
          </p:cNvPicPr>
          <p:nvPr>
            <p:ph idx="1"/>
          </p:nvPr>
        </p:nvPicPr>
        <p:blipFill>
          <a:blip r:embed="rId3"/>
          <a:srcRect/>
          <a:stretch>
            <a:fillRect/>
          </a:stretch>
        </p:blipFill>
        <p:spPr>
          <a:xfrm>
            <a:off x="5029200" y="2895600"/>
            <a:ext cx="3095625" cy="2333625"/>
          </a:xfr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Needs for Citizenry</a:t>
            </a:r>
            <a:endParaRPr lang="en-US" dirty="0"/>
          </a:p>
        </p:txBody>
      </p:sp>
      <p:sp>
        <p:nvSpPr>
          <p:cNvPr id="3" name="Content Placeholder 2"/>
          <p:cNvSpPr>
            <a:spLocks noGrp="1"/>
          </p:cNvSpPr>
          <p:nvPr>
            <p:ph idx="1"/>
          </p:nvPr>
        </p:nvSpPr>
        <p:spPr>
          <a:xfrm>
            <a:off x="762000" y="1676400"/>
            <a:ext cx="8382000" cy="4449763"/>
          </a:xfrm>
        </p:spPr>
        <p:txBody>
          <a:bodyPr/>
          <a:lstStyle/>
          <a:p>
            <a:r>
              <a:rPr lang="en-US" sz="2400" dirty="0" smtClean="0"/>
              <a:t>Prioritization of areas to check first</a:t>
            </a:r>
          </a:p>
          <a:p>
            <a:r>
              <a:rPr lang="en-US" sz="2400" dirty="0" smtClean="0"/>
              <a:t>Coordination with First Responders including USAR</a:t>
            </a:r>
          </a:p>
          <a:p>
            <a:r>
              <a:rPr lang="en-US" sz="2400" dirty="0" smtClean="0"/>
              <a:t>Prioritization with Utility companies to restore power/water</a:t>
            </a:r>
          </a:p>
          <a:p>
            <a:r>
              <a:rPr lang="en-US" sz="2400" dirty="0" smtClean="0"/>
              <a:t>Coordination with Partners who know these populations best</a:t>
            </a:r>
          </a:p>
          <a:p>
            <a:r>
              <a:rPr lang="en-US" sz="2400" dirty="0" smtClean="0"/>
              <a:t>Call on community to assist in checking on others</a:t>
            </a:r>
          </a:p>
          <a:p>
            <a:r>
              <a:rPr lang="en-US" sz="2400" dirty="0" smtClean="0"/>
              <a:t>Keep media informed </a:t>
            </a:r>
            <a:endParaRPr lang="en-US"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Rot="1" noChangeArrowheads="1"/>
          </p:cNvSpPr>
          <p:nvPr>
            <p:ph type="title"/>
          </p:nvPr>
        </p:nvSpPr>
        <p:spPr>
          <a:xfrm>
            <a:off x="457200" y="228600"/>
            <a:ext cx="8229600" cy="1143000"/>
          </a:xfrm>
        </p:spPr>
        <p:txBody>
          <a:bodyPr/>
          <a:lstStyle/>
          <a:p>
            <a:pPr eaLnBrk="1" hangingPunct="1">
              <a:defRPr/>
            </a:pPr>
            <a:r>
              <a:rPr lang="en-US" dirty="0" smtClean="0"/>
              <a:t>Recovery</a:t>
            </a:r>
          </a:p>
        </p:txBody>
      </p:sp>
      <p:sp>
        <p:nvSpPr>
          <p:cNvPr id="252932" name="Rectangle 4"/>
          <p:cNvSpPr>
            <a:spLocks noGrp="1" noChangeArrowheads="1"/>
          </p:cNvSpPr>
          <p:nvPr>
            <p:ph type="body" sz="half" idx="1"/>
          </p:nvPr>
        </p:nvSpPr>
        <p:spPr>
          <a:xfrm>
            <a:off x="457200" y="838200"/>
            <a:ext cx="8458200" cy="4525963"/>
          </a:xfrm>
        </p:spPr>
        <p:txBody>
          <a:bodyPr/>
          <a:lstStyle/>
          <a:p>
            <a:pPr eaLnBrk="1" hangingPunct="1">
              <a:spcAft>
                <a:spcPct val="50000"/>
              </a:spcAft>
              <a:buClr>
                <a:srgbClr val="FF0000"/>
              </a:buClr>
              <a:buFont typeface="Wingdings" pitchFamily="2" charset="2"/>
              <a:buNone/>
              <a:defRPr/>
            </a:pPr>
            <a:endParaRPr lang="en-US" sz="2000" dirty="0" smtClean="0"/>
          </a:p>
          <a:p>
            <a:pPr eaLnBrk="1" hangingPunct="1">
              <a:defRPr/>
            </a:pPr>
            <a:r>
              <a:rPr lang="en-US" sz="2400" dirty="0" smtClean="0"/>
              <a:t>Restore governments, systems, and people to  pre-disaster levels</a:t>
            </a:r>
          </a:p>
          <a:p>
            <a:pPr eaLnBrk="1" hangingPunct="1">
              <a:defRPr/>
            </a:pPr>
            <a:r>
              <a:rPr lang="en-US" sz="2400" dirty="0" smtClean="0"/>
              <a:t>Administer local assistance programs</a:t>
            </a:r>
          </a:p>
          <a:p>
            <a:pPr lvl="1" eaLnBrk="1" hangingPunct="1">
              <a:defRPr/>
            </a:pPr>
            <a:r>
              <a:rPr lang="en-US" sz="2400" dirty="0" smtClean="0"/>
              <a:t>Infrastructure</a:t>
            </a:r>
          </a:p>
          <a:p>
            <a:pPr lvl="1" eaLnBrk="1" hangingPunct="1">
              <a:defRPr/>
            </a:pPr>
            <a:r>
              <a:rPr lang="en-US" sz="2400" dirty="0" smtClean="0"/>
              <a:t>Individuals &amp; families</a:t>
            </a:r>
          </a:p>
          <a:p>
            <a:pPr eaLnBrk="1" hangingPunct="1">
              <a:defRPr/>
            </a:pPr>
            <a:r>
              <a:rPr lang="en-US" sz="2400" dirty="0" smtClean="0"/>
              <a:t>Assist with long-term recovery activities</a:t>
            </a:r>
          </a:p>
        </p:txBody>
      </p:sp>
      <p:pic>
        <p:nvPicPr>
          <p:cNvPr id="252930" name="Picture 2" descr="2"/>
          <p:cNvPicPr>
            <a:picLocks noGrp="1" noChangeAspect="1" noChangeArrowheads="1"/>
          </p:cNvPicPr>
          <p:nvPr>
            <p:ph sz="quarter" idx="2"/>
          </p:nvPr>
        </p:nvPicPr>
        <p:blipFill>
          <a:blip r:embed="rId3"/>
          <a:srcRect/>
          <a:stretch>
            <a:fillRect/>
          </a:stretch>
        </p:blipFill>
        <p:spPr>
          <a:xfrm>
            <a:off x="2895600" y="3810000"/>
            <a:ext cx="3666017" cy="27432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2930"/>
                                        </p:tgtEl>
                                        <p:attrNameLst>
                                          <p:attrName>style.visibility</p:attrName>
                                        </p:attrNameLst>
                                      </p:cBhvr>
                                      <p:to>
                                        <p:strVal val="visible"/>
                                      </p:to>
                                    </p:set>
                                    <p:anim calcmode="lin" valueType="num">
                                      <p:cBhvr additive="base">
                                        <p:cTn id="7" dur="2000" fill="hold"/>
                                        <p:tgtEl>
                                          <p:spTgt spid="252930"/>
                                        </p:tgtEl>
                                        <p:attrNameLst>
                                          <p:attrName>ppt_x</p:attrName>
                                        </p:attrNameLst>
                                      </p:cBhvr>
                                      <p:tavLst>
                                        <p:tav tm="0">
                                          <p:val>
                                            <p:strVal val="1+#ppt_w/2"/>
                                          </p:val>
                                        </p:tav>
                                        <p:tav tm="100000">
                                          <p:val>
                                            <p:strVal val="#ppt_x"/>
                                          </p:val>
                                        </p:tav>
                                      </p:tavLst>
                                    </p:anim>
                                    <p:anim calcmode="lin" valueType="num">
                                      <p:cBhvr additive="base">
                                        <p:cTn id="8" dur="2000" fill="hold"/>
                                        <p:tgtEl>
                                          <p:spTgt spid="2529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rrowheads="1"/>
          </p:cNvSpPr>
          <p:nvPr>
            <p:ph type="title"/>
          </p:nvPr>
        </p:nvSpPr>
        <p:spPr>
          <a:xfrm>
            <a:off x="381000" y="228600"/>
            <a:ext cx="8229600" cy="944563"/>
          </a:xfrm>
        </p:spPr>
        <p:txBody>
          <a:bodyPr/>
          <a:lstStyle/>
          <a:p>
            <a:pPr eaLnBrk="1" hangingPunct="1">
              <a:defRPr/>
            </a:pPr>
            <a:r>
              <a:rPr lang="en-US" dirty="0" smtClean="0"/>
              <a:t>Key Takeaways</a:t>
            </a:r>
          </a:p>
        </p:txBody>
      </p:sp>
      <p:sp>
        <p:nvSpPr>
          <p:cNvPr id="289795" name="Rectangle 3"/>
          <p:cNvSpPr>
            <a:spLocks noGrp="1" noChangeArrowheads="1"/>
          </p:cNvSpPr>
          <p:nvPr>
            <p:ph idx="1"/>
          </p:nvPr>
        </p:nvSpPr>
        <p:spPr>
          <a:xfrm>
            <a:off x="457200" y="1295400"/>
            <a:ext cx="8686800" cy="4525963"/>
          </a:xfrm>
        </p:spPr>
        <p:txBody>
          <a:bodyPr/>
          <a:lstStyle/>
          <a:p>
            <a:pPr eaLnBrk="1" hangingPunct="1">
              <a:lnSpc>
                <a:spcPct val="80000"/>
              </a:lnSpc>
              <a:defRPr/>
            </a:pPr>
            <a:r>
              <a:rPr lang="en-US" sz="2400" dirty="0" smtClean="0"/>
              <a:t>Build appropriate relationships BEFORE the disaster…include non-traditional partners</a:t>
            </a:r>
          </a:p>
          <a:p>
            <a:pPr eaLnBrk="1" hangingPunct="1">
              <a:lnSpc>
                <a:spcPct val="80000"/>
              </a:lnSpc>
              <a:defRPr/>
            </a:pPr>
            <a:r>
              <a:rPr lang="en-US" sz="2400" dirty="0" smtClean="0"/>
              <a:t>Planning Effort</a:t>
            </a:r>
          </a:p>
          <a:p>
            <a:pPr lvl="1" eaLnBrk="1" hangingPunct="1">
              <a:lnSpc>
                <a:spcPct val="80000"/>
              </a:lnSpc>
              <a:defRPr/>
            </a:pPr>
            <a:r>
              <a:rPr lang="en-US" sz="2400" dirty="0" smtClean="0"/>
              <a:t>Process builds relationships</a:t>
            </a:r>
          </a:p>
          <a:p>
            <a:pPr lvl="1" eaLnBrk="1" hangingPunct="1">
              <a:lnSpc>
                <a:spcPct val="80000"/>
              </a:lnSpc>
              <a:defRPr/>
            </a:pPr>
            <a:r>
              <a:rPr lang="en-US" sz="2400" dirty="0" smtClean="0"/>
              <a:t>Invite ALL appropriate partners</a:t>
            </a:r>
          </a:p>
          <a:p>
            <a:pPr eaLnBrk="1" hangingPunct="1">
              <a:lnSpc>
                <a:spcPct val="80000"/>
              </a:lnSpc>
              <a:defRPr/>
            </a:pPr>
            <a:r>
              <a:rPr lang="en-US" sz="2400" dirty="0" smtClean="0"/>
              <a:t>Training</a:t>
            </a:r>
          </a:p>
          <a:p>
            <a:pPr eaLnBrk="1" hangingPunct="1">
              <a:lnSpc>
                <a:spcPct val="80000"/>
              </a:lnSpc>
              <a:defRPr/>
            </a:pPr>
            <a:r>
              <a:rPr lang="en-US" sz="2400" dirty="0" smtClean="0"/>
              <a:t>Exercising</a:t>
            </a:r>
          </a:p>
          <a:p>
            <a:pPr eaLnBrk="1" hangingPunct="1">
              <a:lnSpc>
                <a:spcPct val="80000"/>
              </a:lnSpc>
              <a:defRPr/>
            </a:pPr>
            <a:r>
              <a:rPr lang="en-US" sz="2400" dirty="0" smtClean="0"/>
              <a:t>After Action Reviews/Corrective Action Plans</a:t>
            </a:r>
          </a:p>
          <a:p>
            <a:pPr eaLnBrk="1" hangingPunct="1">
              <a:lnSpc>
                <a:spcPct val="80000"/>
              </a:lnSpc>
              <a:defRPr/>
            </a:pPr>
            <a:r>
              <a:rPr lang="en-US" sz="2400" dirty="0" smtClean="0"/>
              <a:t>Revise the Plan</a:t>
            </a:r>
          </a:p>
          <a:p>
            <a:pPr eaLnBrk="1" hangingPunct="1">
              <a:lnSpc>
                <a:spcPct val="80000"/>
              </a:lnSpc>
              <a:defRPr/>
            </a:pPr>
            <a:r>
              <a:rPr lang="en-US" sz="2400" dirty="0" smtClean="0"/>
              <a:t>Continue the Cycle</a:t>
            </a:r>
          </a:p>
          <a:p>
            <a:pPr eaLnBrk="1" hangingPunct="1">
              <a:lnSpc>
                <a:spcPct val="80000"/>
              </a:lnSpc>
              <a:defRPr/>
            </a:pPr>
            <a:r>
              <a:rPr lang="en-US" sz="2400" dirty="0" smtClean="0"/>
              <a:t>Know the plan; Know your role</a:t>
            </a:r>
          </a:p>
          <a:p>
            <a:pPr lvl="1" eaLnBrk="1" hangingPunct="1">
              <a:lnSpc>
                <a:spcPct val="80000"/>
              </a:lnSpc>
              <a:defRPr/>
            </a:pPr>
            <a:endParaRPr lang="en-US" sz="32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rrowheads="1"/>
          </p:cNvSpPr>
          <p:nvPr>
            <p:ph type="title"/>
          </p:nvPr>
        </p:nvSpPr>
        <p:spPr/>
        <p:txBody>
          <a:bodyPr/>
          <a:lstStyle/>
          <a:p>
            <a:pPr eaLnBrk="1" hangingPunct="1">
              <a:defRPr/>
            </a:pPr>
            <a:r>
              <a:rPr lang="en-US" dirty="0" smtClean="0"/>
              <a:t>David </a:t>
            </a:r>
            <a:r>
              <a:rPr lang="en-US" dirty="0" err="1" smtClean="0"/>
              <a:t>Paulison</a:t>
            </a:r>
            <a:r>
              <a:rPr lang="en-US" dirty="0" smtClean="0"/>
              <a:t> on Partnership</a:t>
            </a:r>
          </a:p>
        </p:txBody>
      </p:sp>
      <p:sp>
        <p:nvSpPr>
          <p:cNvPr id="314371" name="Rectangle 3"/>
          <p:cNvSpPr>
            <a:spLocks noGrp="1" noChangeArrowheads="1"/>
          </p:cNvSpPr>
          <p:nvPr>
            <p:ph idx="1"/>
          </p:nvPr>
        </p:nvSpPr>
        <p:spPr>
          <a:xfrm>
            <a:off x="457200" y="1600200"/>
            <a:ext cx="8229600" cy="4953000"/>
          </a:xfrm>
        </p:spPr>
        <p:txBody>
          <a:bodyPr/>
          <a:lstStyle/>
          <a:p>
            <a:pPr eaLnBrk="1" hangingPunct="1">
              <a:lnSpc>
                <a:spcPct val="90000"/>
              </a:lnSpc>
              <a:defRPr/>
            </a:pPr>
            <a:r>
              <a:rPr lang="en-US" sz="2400" dirty="0" smtClean="0"/>
              <a:t>“While emergency management should remain first and foremost a state and local responsibility, the federal government has to be prepared to engage more proactively during the initial stages of a disaster. To do this, we need to enhance partnerships with state and local governments, nongovernmental organizations, and the private sector to identify where the weaknesses exist. The federal government should work with states and municipalities to close capability gaps and improve our combined, integrated response. Katrina has taught us the value of early and unified engagement”.</a:t>
            </a:r>
          </a:p>
          <a:p>
            <a:pPr eaLnBrk="1" hangingPunct="1">
              <a:lnSpc>
                <a:spcPct val="90000"/>
              </a:lnSpc>
              <a:buFont typeface="Wingdings" pitchFamily="2" charset="2"/>
              <a:buNone/>
              <a:defRPr/>
            </a:pPr>
            <a:endParaRPr lang="en-US" sz="2400" dirty="0" smtClean="0"/>
          </a:p>
          <a:p>
            <a:pPr lvl="4" eaLnBrk="1" hangingPunct="1">
              <a:lnSpc>
                <a:spcPct val="90000"/>
              </a:lnSpc>
              <a:buFont typeface="Wingdings" pitchFamily="2" charset="2"/>
              <a:buNone/>
              <a:defRPr/>
            </a:pPr>
            <a:r>
              <a:rPr lang="en-US" sz="1800" dirty="0" smtClean="0"/>
              <a:t>- David </a:t>
            </a:r>
            <a:r>
              <a:rPr lang="en-US" sz="1800" dirty="0" err="1" smtClean="0"/>
              <a:t>Paulison</a:t>
            </a:r>
            <a:r>
              <a:rPr lang="en-US" sz="1800" dirty="0" smtClean="0"/>
              <a:t>, Director, FEMA</a:t>
            </a:r>
          </a:p>
          <a:p>
            <a:pPr lvl="4" eaLnBrk="1" hangingPunct="1">
              <a:lnSpc>
                <a:spcPct val="90000"/>
              </a:lnSpc>
              <a:buFont typeface="Wingdings" pitchFamily="2" charset="2"/>
              <a:buNone/>
              <a:defRPr/>
            </a:pPr>
            <a:r>
              <a:rPr lang="en-US" sz="1800" dirty="0" smtClean="0"/>
              <a:t>  "Weathering the Next Storm", Washington Post, 08/27/06</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torms_2005"/>
          <p:cNvPicPr>
            <a:picLocks noChangeAspect="1" noChangeArrowheads="1"/>
          </p:cNvPicPr>
          <p:nvPr/>
        </p:nvPicPr>
        <p:blipFill>
          <a:blip r:embed="rId3"/>
          <a:srcRect/>
          <a:stretch>
            <a:fillRect/>
          </a:stretch>
        </p:blipFill>
        <p:spPr bwMode="auto">
          <a:xfrm>
            <a:off x="0" y="-25400"/>
            <a:ext cx="9144000" cy="68834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rrowheads="1"/>
          </p:cNvSpPr>
          <p:nvPr>
            <p:ph type="title"/>
          </p:nvPr>
        </p:nvSpPr>
        <p:spPr>
          <a:xfrm>
            <a:off x="914400" y="1066800"/>
            <a:ext cx="8229600" cy="1143000"/>
          </a:xfrm>
        </p:spPr>
        <p:txBody>
          <a:bodyPr/>
          <a:lstStyle/>
          <a:p>
            <a:pPr eaLnBrk="1" hangingPunct="1">
              <a:defRPr/>
            </a:pPr>
            <a:r>
              <a:rPr lang="en-US" dirty="0" smtClean="0"/>
              <a:t>Contact Information</a:t>
            </a:r>
          </a:p>
        </p:txBody>
      </p:sp>
      <p:sp>
        <p:nvSpPr>
          <p:cNvPr id="313348" name="Rectangle 4"/>
          <p:cNvSpPr>
            <a:spLocks noGrp="1" noChangeArrowheads="1"/>
          </p:cNvSpPr>
          <p:nvPr>
            <p:ph idx="1"/>
          </p:nvPr>
        </p:nvSpPr>
        <p:spPr>
          <a:xfrm>
            <a:off x="381000" y="2514600"/>
            <a:ext cx="8229600" cy="2849563"/>
          </a:xfrm>
        </p:spPr>
        <p:txBody>
          <a:bodyPr/>
          <a:lstStyle/>
          <a:p>
            <a:pPr marL="0" indent="0" eaLnBrk="1" hangingPunct="1">
              <a:defRPr/>
            </a:pPr>
            <a:r>
              <a:rPr lang="en-US" dirty="0" smtClean="0"/>
              <a:t> Walt Dickerson   251-460-8000</a:t>
            </a:r>
          </a:p>
          <a:p>
            <a:pPr marL="0" indent="0" eaLnBrk="1" hangingPunct="1">
              <a:defRPr/>
            </a:pPr>
            <a:r>
              <a:rPr lang="en-US" dirty="0" smtClean="0"/>
              <a:t> </a:t>
            </a:r>
            <a:r>
              <a:rPr lang="en-US" dirty="0" smtClean="0">
                <a:hlinkClick r:id="rId3"/>
              </a:rPr>
              <a:t>wdickerson@mcema.net</a:t>
            </a:r>
            <a:endParaRPr lang="en-US" dirty="0" smtClean="0"/>
          </a:p>
          <a:p>
            <a:pPr marL="0" indent="0" eaLnBrk="1" hangingPunct="1">
              <a:defRPr/>
            </a:pPr>
            <a:r>
              <a:rPr lang="en-US" dirty="0" smtClean="0">
                <a:hlinkClick r:id="rId4"/>
              </a:rPr>
              <a:t>www.mcema.net</a:t>
            </a:r>
            <a:endParaRPr lang="en-US" dirty="0" smtClean="0"/>
          </a:p>
        </p:txBody>
      </p:sp>
      <p:pic>
        <p:nvPicPr>
          <p:cNvPr id="28676" name="Picture 7" descr="Mobile EMA logo"/>
          <p:cNvPicPr>
            <a:picLocks noChangeAspect="1" noChangeArrowheads="1"/>
          </p:cNvPicPr>
          <p:nvPr/>
        </p:nvPicPr>
        <p:blipFill>
          <a:blip r:embed="rId5"/>
          <a:srcRect/>
          <a:stretch>
            <a:fillRect/>
          </a:stretch>
        </p:blipFill>
        <p:spPr bwMode="auto">
          <a:xfrm>
            <a:off x="-1" y="0"/>
            <a:ext cx="2289019"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792162"/>
          </a:xfrm>
        </p:spPr>
        <p:txBody>
          <a:bodyPr/>
          <a:lstStyle/>
          <a:p>
            <a:r>
              <a:rPr lang="en-US" sz="3200" dirty="0" smtClean="0"/>
              <a:t>Hurricane Triple Threat to Mobile County</a:t>
            </a:r>
            <a:endParaRPr lang="en-US" sz="3200" dirty="0"/>
          </a:p>
        </p:txBody>
      </p:sp>
      <p:sp>
        <p:nvSpPr>
          <p:cNvPr id="7" name="Content Placeholder 6"/>
          <p:cNvSpPr>
            <a:spLocks noGrp="1"/>
          </p:cNvSpPr>
          <p:nvPr>
            <p:ph idx="1"/>
          </p:nvPr>
        </p:nvSpPr>
        <p:spPr>
          <a:xfrm>
            <a:off x="762000" y="1143000"/>
            <a:ext cx="7848600" cy="5105400"/>
          </a:xfrm>
        </p:spPr>
        <p:txBody>
          <a:bodyPr/>
          <a:lstStyle/>
          <a:p>
            <a:r>
              <a:rPr lang="en-US" dirty="0" smtClean="0"/>
              <a:t>Storm Surge</a:t>
            </a:r>
          </a:p>
          <a:p>
            <a:pPr>
              <a:buClr>
                <a:srgbClr val="FFFF00"/>
              </a:buClr>
            </a:pPr>
            <a:r>
              <a:rPr lang="en-US" sz="1800" dirty="0" smtClean="0"/>
              <a:t>Greatest potential for loss of life.</a:t>
            </a:r>
          </a:p>
          <a:p>
            <a:pPr>
              <a:buClr>
                <a:srgbClr val="FFFF00"/>
              </a:buClr>
            </a:pPr>
            <a:r>
              <a:rPr lang="en-US" sz="1800" dirty="0" smtClean="0"/>
              <a:t>A large dome of water, 50 to 100 miles wide</a:t>
            </a:r>
          </a:p>
          <a:p>
            <a:pPr>
              <a:buClr>
                <a:srgbClr val="FFFF00"/>
              </a:buClr>
            </a:pPr>
            <a:r>
              <a:rPr lang="en-US" sz="1800" dirty="0" smtClean="0"/>
              <a:t>Can range from 4 to 20 feet above normal tide</a:t>
            </a:r>
          </a:p>
          <a:p>
            <a:r>
              <a:rPr lang="en-US" dirty="0" smtClean="0"/>
              <a:t>Widespread Flooding</a:t>
            </a:r>
          </a:p>
          <a:p>
            <a:pPr>
              <a:lnSpc>
                <a:spcPct val="90000"/>
              </a:lnSpc>
              <a:buClr>
                <a:srgbClr val="FFFF00"/>
              </a:buClr>
            </a:pPr>
            <a:r>
              <a:rPr lang="en-US" sz="1800" dirty="0" smtClean="0"/>
              <a:t>Generally produce widespread rainfall of 6 to 12 inches.</a:t>
            </a:r>
          </a:p>
          <a:p>
            <a:pPr>
              <a:lnSpc>
                <a:spcPct val="90000"/>
              </a:lnSpc>
              <a:buClr>
                <a:srgbClr val="FFFF00"/>
              </a:buClr>
            </a:pPr>
            <a:r>
              <a:rPr lang="en-US" sz="1800" dirty="0" smtClean="0"/>
              <a:t>Heaviest rains occur 6 hours before and 6 hours after landfall.</a:t>
            </a:r>
          </a:p>
          <a:p>
            <a:pPr>
              <a:lnSpc>
                <a:spcPct val="90000"/>
              </a:lnSpc>
              <a:buClr>
                <a:srgbClr val="FFFF00"/>
              </a:buClr>
            </a:pPr>
            <a:r>
              <a:rPr lang="en-US" sz="1800" dirty="0" smtClean="0"/>
              <a:t>Large amounts of rain can occur more than 100 miles inland.</a:t>
            </a:r>
          </a:p>
          <a:p>
            <a:r>
              <a:rPr lang="en-US" dirty="0" smtClean="0"/>
              <a:t>High Winds</a:t>
            </a:r>
          </a:p>
          <a:p>
            <a:pPr>
              <a:lnSpc>
                <a:spcPct val="90000"/>
              </a:lnSpc>
              <a:buClr>
                <a:srgbClr val="FFFF00"/>
              </a:buClr>
            </a:pPr>
            <a:r>
              <a:rPr lang="en-US" sz="1800" dirty="0" smtClean="0"/>
              <a:t>Winds rapidly increase in strength from the weakest on the outer fringes to the strongest near the eye</a:t>
            </a:r>
          </a:p>
          <a:p>
            <a:pPr>
              <a:lnSpc>
                <a:spcPct val="90000"/>
              </a:lnSpc>
              <a:buClr>
                <a:srgbClr val="FFFF00"/>
              </a:buClr>
            </a:pPr>
            <a:r>
              <a:rPr lang="en-US" sz="1800" dirty="0" smtClean="0"/>
              <a:t>As a hurricane moves inland, winds begin to rapidly decrease but can remain above hurricane strength well inland. </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hidden="1"/>
          <p:cNvSpPr>
            <a:spLocks noGrp="1" noChangeArrowheads="1"/>
          </p:cNvSpPr>
          <p:nvPr>
            <p:ph type="title"/>
          </p:nvPr>
        </p:nvSpPr>
        <p:spPr/>
        <p:txBody>
          <a:bodyPr/>
          <a:lstStyle/>
          <a:p>
            <a:endParaRPr lang="en-US"/>
          </a:p>
        </p:txBody>
      </p:sp>
      <p:sp>
        <p:nvSpPr>
          <p:cNvPr id="78851" name="Rectangle 3" descr="Al_1549_damage_369"/>
          <p:cNvSpPr>
            <a:spLocks noGrp="1" noChangeAspect="1" noChangeArrowheads="1"/>
          </p:cNvSpPr>
          <p:nvPr isPhoto="1"/>
        </p:nvSpPr>
        <p:spPr bwMode="auto">
          <a:xfrm>
            <a:off x="1371600" y="685800"/>
            <a:ext cx="6477000" cy="5722759"/>
          </a:xfrm>
          <a:prstGeom prst="rect">
            <a:avLst/>
          </a:prstGeom>
          <a:blipFill dpi="0" rotWithShape="1">
            <a:blip r:embed="rId3"/>
            <a:srcRect/>
            <a:stretch>
              <a:fillRect r="-10"/>
            </a:stretch>
          </a:blipFill>
          <a:ln w="76200">
            <a:solidFill>
              <a:schemeClr val="tx1"/>
            </a:solidFill>
            <a:miter lim="800000"/>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hidden="1"/>
          <p:cNvSpPr>
            <a:spLocks noGrp="1" noChangeArrowheads="1"/>
          </p:cNvSpPr>
          <p:nvPr>
            <p:ph type="title"/>
          </p:nvPr>
        </p:nvSpPr>
        <p:spPr/>
        <p:txBody>
          <a:bodyPr/>
          <a:lstStyle/>
          <a:p>
            <a:endParaRPr lang="en-US"/>
          </a:p>
        </p:txBody>
      </p:sp>
      <p:sp>
        <p:nvSpPr>
          <p:cNvPr id="80899" name="Rectangle 3" descr="AL_1549_humane soc_226"/>
          <p:cNvSpPr>
            <a:spLocks noGrp="1" noChangeAspect="1" noChangeArrowheads="1"/>
          </p:cNvSpPr>
          <p:nvPr isPhoto="1"/>
        </p:nvSpPr>
        <p:spPr bwMode="auto">
          <a:xfrm>
            <a:off x="685800" y="846138"/>
            <a:ext cx="7772400" cy="5165725"/>
          </a:xfrm>
          <a:prstGeom prst="rect">
            <a:avLst/>
          </a:prstGeom>
          <a:blipFill dpi="0" rotWithShape="1">
            <a:blip r:embed="rId3"/>
            <a:srcRect/>
            <a:stretch>
              <a:fillRect b="-57"/>
            </a:stretch>
          </a:blipFill>
          <a:ln w="76200">
            <a:solidFill>
              <a:schemeClr val="tx1"/>
            </a:solidFill>
            <a:miter lim="800000"/>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srcRect/>
          <a:stretch>
            <a:fillRect/>
          </a:stretch>
        </p:blipFill>
        <p:spPr bwMode="auto">
          <a:xfrm>
            <a:off x="1828800" y="1300163"/>
            <a:ext cx="5486400" cy="4257675"/>
          </a:xfrm>
          <a:prstGeom prst="rect">
            <a:avLst/>
          </a:prstGeom>
          <a:noFill/>
          <a:ln w="9525">
            <a:noFill/>
            <a:miter lim="800000"/>
            <a:headEnd/>
            <a:tailEnd/>
          </a:ln>
        </p:spPr>
      </p:pic>
      <p:sp>
        <p:nvSpPr>
          <p:cNvPr id="18435" name="TextBox 5"/>
          <p:cNvSpPr txBox="1">
            <a:spLocks noChangeArrowheads="1"/>
          </p:cNvSpPr>
          <p:nvPr/>
        </p:nvSpPr>
        <p:spPr bwMode="auto">
          <a:xfrm>
            <a:off x="1981200" y="5791200"/>
            <a:ext cx="5181600" cy="646113"/>
          </a:xfrm>
          <a:prstGeom prst="rect">
            <a:avLst/>
          </a:prstGeom>
          <a:noFill/>
          <a:ln w="9525">
            <a:noFill/>
            <a:miter lim="800000"/>
            <a:headEnd/>
            <a:tailEnd/>
          </a:ln>
        </p:spPr>
        <p:txBody>
          <a:bodyPr>
            <a:spAutoFit/>
          </a:bodyPr>
          <a:lstStyle/>
          <a:p>
            <a:pPr algn="ctr"/>
            <a:r>
              <a:rPr lang="en-US"/>
              <a:t>CSX building in Mobile, AL	 </a:t>
            </a:r>
          </a:p>
          <a:p>
            <a:pPr algn="ctr"/>
            <a:r>
              <a:rPr lang="en-US"/>
              <a:t>Hurricane Katrina</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Partnerships Early On</a:t>
            </a:r>
            <a:endParaRPr lang="en-US" dirty="0"/>
          </a:p>
        </p:txBody>
      </p:sp>
      <p:sp>
        <p:nvSpPr>
          <p:cNvPr id="3" name="Content Placeholder 2"/>
          <p:cNvSpPr>
            <a:spLocks noGrp="1"/>
          </p:cNvSpPr>
          <p:nvPr>
            <p:ph sz="half" idx="1"/>
          </p:nvPr>
        </p:nvSpPr>
        <p:spPr>
          <a:xfrm>
            <a:off x="457200" y="1600200"/>
            <a:ext cx="8305800" cy="4525963"/>
          </a:xfrm>
        </p:spPr>
        <p:txBody>
          <a:bodyPr/>
          <a:lstStyle/>
          <a:p>
            <a:pPr>
              <a:defRPr/>
            </a:pPr>
            <a:r>
              <a:rPr lang="en-US" sz="2400" dirty="0" smtClean="0"/>
              <a:t>As a local Emergency Management Agency, it is critical to establish partnerships with elected officials, other responding agencies, volunteers, and the private sector </a:t>
            </a:r>
            <a:r>
              <a:rPr lang="en-US" sz="2400" b="1" u="sng" dirty="0" smtClean="0"/>
              <a:t>prior</a:t>
            </a:r>
            <a:r>
              <a:rPr lang="en-US" sz="2400" dirty="0" smtClean="0"/>
              <a:t> to a disaster.</a:t>
            </a:r>
          </a:p>
          <a:p>
            <a:pPr>
              <a:defRPr/>
            </a:pPr>
            <a:r>
              <a:rPr lang="en-US" sz="2400" dirty="0" smtClean="0"/>
              <a:t>Please remember that you are not an elected official. Your responsibility is to keep the elected officials informed and to coordinate the necessary resources to restore your area to pre-disaster condition.</a:t>
            </a:r>
          </a:p>
          <a:p>
            <a:pPr>
              <a:defRPr/>
            </a:pPr>
            <a:r>
              <a:rPr lang="en-US" sz="2400" dirty="0" smtClean="0"/>
              <a:t>By establishing early partnerships, you will save time  - you will save money and you will save lives!</a:t>
            </a: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2999</TotalTime>
  <Words>2426</Words>
  <Application>Microsoft Office PowerPoint</Application>
  <PresentationFormat>On-screen Show (4:3)</PresentationFormat>
  <Paragraphs>342</Paragraphs>
  <Slides>40</Slides>
  <Notes>40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Stream</vt:lpstr>
      <vt:lpstr>Bitmap Image</vt:lpstr>
      <vt:lpstr>Strong Local Partnerships: The Key to Success</vt:lpstr>
      <vt:lpstr>Slide 2</vt:lpstr>
      <vt:lpstr>Slide 3</vt:lpstr>
      <vt:lpstr>Slide 4</vt:lpstr>
      <vt:lpstr>Hurricane Triple Threat to Mobile County</vt:lpstr>
      <vt:lpstr>Slide 6</vt:lpstr>
      <vt:lpstr>Slide 7</vt:lpstr>
      <vt:lpstr>Slide 8</vt:lpstr>
      <vt:lpstr>Partnerships Early On</vt:lpstr>
      <vt:lpstr>Slide 10</vt:lpstr>
      <vt:lpstr>Slide 11</vt:lpstr>
      <vt:lpstr>Working Together!</vt:lpstr>
      <vt:lpstr>What Do Partners Do?</vt:lpstr>
      <vt:lpstr>Emergency Management Cycle</vt:lpstr>
      <vt:lpstr>Mitigation</vt:lpstr>
      <vt:lpstr>Preparedness</vt:lpstr>
      <vt:lpstr>Preparedness:  Identifying Vulnerable Populations</vt:lpstr>
      <vt:lpstr>Preparedness</vt:lpstr>
      <vt:lpstr>Notification Systems</vt:lpstr>
      <vt:lpstr>Special Needs Notification</vt:lpstr>
      <vt:lpstr>Special Needs Notification</vt:lpstr>
      <vt:lpstr>Evacuation Plan</vt:lpstr>
      <vt:lpstr>How Mobile County Evacuates</vt:lpstr>
      <vt:lpstr>Slide 24</vt:lpstr>
      <vt:lpstr>Alabama Contraflow Lane Reversal  </vt:lpstr>
      <vt:lpstr>Slide 26</vt:lpstr>
      <vt:lpstr>Local Evacuations</vt:lpstr>
      <vt:lpstr>Out of County Evacuation</vt:lpstr>
      <vt:lpstr>Special Needs/Medical Needs Evacuations</vt:lpstr>
      <vt:lpstr>Slide 30</vt:lpstr>
      <vt:lpstr>How Mobile County Shelters</vt:lpstr>
      <vt:lpstr>Shelter Partners</vt:lpstr>
      <vt:lpstr>Special Needs Sheltering</vt:lpstr>
      <vt:lpstr>Medical Needs Shelter</vt:lpstr>
      <vt:lpstr>Response</vt:lpstr>
      <vt:lpstr>Response Needs for Citizenry</vt:lpstr>
      <vt:lpstr>Recovery</vt:lpstr>
      <vt:lpstr>Key Takeaways</vt:lpstr>
      <vt:lpstr>David Paulison on Partnership</vt:lpstr>
      <vt:lpstr>Contact Information</vt:lpstr>
    </vt:vector>
  </TitlesOfParts>
  <Company>Ohio Dept of Public Safety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Safety and Emergency Response Planning Workshop</dc:title>
  <dc:creator>Ohio Dept of Public Safety</dc:creator>
  <cp:lastModifiedBy>Admin</cp:lastModifiedBy>
  <cp:revision>76</cp:revision>
  <dcterms:created xsi:type="dcterms:W3CDTF">2007-09-25T19:40:24Z</dcterms:created>
  <dcterms:modified xsi:type="dcterms:W3CDTF">2008-02-27T18:49:49Z</dcterms:modified>
</cp:coreProperties>
</file>